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comments/comment2.xml" ContentType="application/vnd.openxmlformats-officedocument.presentationml.comments+xml"/>
  <Override PartName="/ppt/notesSlides/notesSlide7.xml" ContentType="application/vnd.openxmlformats-officedocument.presentationml.notesSlide+xml"/>
  <Override PartName="/ppt/comments/comment3.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comment4.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5.xml" ContentType="application/vnd.openxmlformats-officedocument.presentationml.comments+xml"/>
  <Override PartName="/ppt/notesSlides/notesSlide12.xml" ContentType="application/vnd.openxmlformats-officedocument.presentationml.notesSlide+xml"/>
  <Override PartName="/ppt/comments/comment6.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5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ody, Dustin" initials="MD" lastIdx="14" clrIdx="0">
    <p:extLst>
      <p:ext uri="{19B8F6BF-5375-455C-9EA6-DF929625EA0E}">
        <p15:presenceInfo xmlns:p15="http://schemas.microsoft.com/office/powerpoint/2012/main" userId="S-1-5-21-1908027396-2059629336-315576832-476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88837" autoAdjust="0"/>
  </p:normalViewPr>
  <p:slideViewPr>
    <p:cSldViewPr snapToGrid="0">
      <p:cViewPr varScale="1">
        <p:scale>
          <a:sx n="63" d="100"/>
          <a:sy n="63" d="100"/>
        </p:scale>
        <p:origin x="66" y="9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01-21T11:05:12.369" idx="4">
    <p:pos x="5127" y="3144"/>
    <p:text>Rephrase.  Also, do we need to specify certain parameters?  SHA-3 required supporting message digest sizes of 224, 256, 384, and 512 bits.</p:text>
    <p:extLst>
      <p:ext uri="{C676402C-5697-4E1C-873F-D02D1690AC5C}">
        <p15:threadingInfo xmlns:p15="http://schemas.microsoft.com/office/powerpoint/2012/main" timeZoneBias="300"/>
      </p:ext>
    </p:extLst>
  </p:cm>
  <p:cm authorId="1" dt="2016-01-27T12:47:14.872" idx="14">
    <p:pos x="5147" y="2871"/>
    <p:text>Lily:  key exchange or key establishment?</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6-01-21T11:08:16.387" idx="5">
    <p:pos x="4249" y="1955"/>
    <p:text>Are more details needed? or is this sufficient</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6-01-21T11:41:11.067" idx="6">
    <p:pos x="5288" y="2701"/>
    <p:text>This is what we did for SHA-3.  Andy had suggested that we don't require royalty-free, but mention it would be an obvious big advantage to include it.  Thoughts?</p:text>
    <p:extLst>
      <p:ext uri="{C676402C-5697-4E1C-873F-D02D1690AC5C}">
        <p15:threadingInfo xmlns:p15="http://schemas.microsoft.com/office/powerpoint/2012/main" timeZoneBias="3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6-01-21T11:50:48.588" idx="8">
    <p:pos x="3635" y="2814"/>
    <p:text>Do we need to mention these on the slide?</p:text>
    <p:extLst>
      <p:ext uri="{C676402C-5697-4E1C-873F-D02D1690AC5C}">
        <p15:threadingInfo xmlns:p15="http://schemas.microsoft.com/office/powerpoint/2012/main" timeZoneBias="300"/>
      </p:ext>
    </p:extLst>
  </p:cm>
  <p:cm authorId="1" dt="2016-01-27T12:31:42.015" idx="11">
    <p:pos x="1496" y="2806"/>
    <p:text>Ray:  I would like more discussion on this issue. The way I'm currently considering parallelism has some unintuitive properties that I think we should highlight. 
e.g. we would rate security of a 256-bit hash against collision as 128-bits classical and 80-bits quantum based on EXACTLY the same attack (classical parallel collision search.)</p:text>
    <p:extLst>
      <p:ext uri="{C676402C-5697-4E1C-873F-D02D1690AC5C}">
        <p15:threadingInfo xmlns:p15="http://schemas.microsoft.com/office/powerpoint/2012/main" timeZoneBias="3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6-01-27T12:32:29.319" idx="12">
    <p:pos x="4850" y="177"/>
    <p:text>Ray:  Here might be a good place to discuss advanced crypto functionalities 
Note e.g. that an IBE system can be trivially modified to provide standard encryption functionality, so it could be submitted under the current rules. Will we consider it differently?</p:text>
    <p:extLst>
      <p:ext uri="{C676402C-5697-4E1C-873F-D02D1690AC5C}">
        <p15:threadingInfo xmlns:p15="http://schemas.microsoft.com/office/powerpoint/2012/main" timeZoneBias="3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6-01-21T12:04:59.164" idx="10">
    <p:pos x="5379" y="957"/>
    <p:text>are these the questions we want to ask the audience?  Other questions?</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69941D-5457-44AE-BC41-8D118142C970}" type="datetimeFigureOut">
              <a:rPr lang="en-US" smtClean="0"/>
              <a:t>2/1/2016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9F308-3991-4BB8-8794-FE9DD428D6C6}" type="slidenum">
              <a:rPr lang="en-US" smtClean="0"/>
              <a:t>‹#›</a:t>
            </a:fld>
            <a:endParaRPr lang="en-US"/>
          </a:p>
        </p:txBody>
      </p:sp>
    </p:spTree>
    <p:extLst>
      <p:ext uri="{BB962C8B-B14F-4D97-AF65-F5344CB8AC3E}">
        <p14:creationId xmlns:p14="http://schemas.microsoft.com/office/powerpoint/2010/main" val="2830161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if we don’t know when (or even if it will ever happen)….it</a:t>
            </a:r>
            <a:r>
              <a:rPr lang="en-US" baseline="0" dirty="0" smtClean="0"/>
              <a:t> is a realistic threat so we need to prepare</a:t>
            </a:r>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3</a:t>
            </a:fld>
            <a:endParaRPr lang="en-US"/>
          </a:p>
        </p:txBody>
      </p:sp>
    </p:spTree>
    <p:extLst>
      <p:ext uri="{BB962C8B-B14F-4D97-AF65-F5344CB8AC3E}">
        <p14:creationId xmlns:p14="http://schemas.microsoft.com/office/powerpoint/2010/main" val="523738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12</a:t>
            </a:fld>
            <a:endParaRPr lang="en-US"/>
          </a:p>
        </p:txBody>
      </p:sp>
    </p:spTree>
    <p:extLst>
      <p:ext uri="{BB962C8B-B14F-4D97-AF65-F5344CB8AC3E}">
        <p14:creationId xmlns:p14="http://schemas.microsoft.com/office/powerpoint/2010/main" val="2267576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13</a:t>
            </a:fld>
            <a:endParaRPr lang="en-US"/>
          </a:p>
        </p:txBody>
      </p:sp>
    </p:spTree>
    <p:extLst>
      <p:ext uri="{BB962C8B-B14F-4D97-AF65-F5344CB8AC3E}">
        <p14:creationId xmlns:p14="http://schemas.microsoft.com/office/powerpoint/2010/main" val="3610868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14</a:t>
            </a:fld>
            <a:endParaRPr lang="en-US"/>
          </a:p>
        </p:txBody>
      </p:sp>
    </p:spTree>
    <p:extLst>
      <p:ext uri="{BB962C8B-B14F-4D97-AF65-F5344CB8AC3E}">
        <p14:creationId xmlns:p14="http://schemas.microsoft.com/office/powerpoint/2010/main" val="4115683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hope to focus the attention of cryptographers, academia, industry, and government on post-quantum cryptography</a:t>
            </a:r>
          </a:p>
          <a:p>
            <a:r>
              <a:rPr lang="en-US" dirty="0" smtClean="0"/>
              <a:t>Lily:  Ideally, after extensive analysis, several algorithms will be </a:t>
            </a:r>
            <a:r>
              <a:rPr lang="en-US" b="1" dirty="0" smtClean="0"/>
              <a:t>considered by the community </a:t>
            </a:r>
            <a:r>
              <a:rPr lang="en-US" dirty="0" smtClean="0"/>
              <a:t>as good choices</a:t>
            </a:r>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4</a:t>
            </a:fld>
            <a:endParaRPr lang="en-US"/>
          </a:p>
        </p:txBody>
      </p:sp>
    </p:spTree>
    <p:extLst>
      <p:ext uri="{BB962C8B-B14F-4D97-AF65-F5344CB8AC3E}">
        <p14:creationId xmlns:p14="http://schemas.microsoft.com/office/powerpoint/2010/main" val="3808453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Tentative</a:t>
            </a:r>
            <a:r>
              <a:rPr lang="en-US" baseline="0" dirty="0" smtClean="0"/>
              <a:t> – depends on type, quality, and quantity of submissions</a:t>
            </a:r>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5</a:t>
            </a:fld>
            <a:endParaRPr lang="en-US"/>
          </a:p>
        </p:txBody>
      </p:sp>
    </p:spTree>
    <p:extLst>
      <p:ext uri="{BB962C8B-B14F-4D97-AF65-F5344CB8AC3E}">
        <p14:creationId xmlns:p14="http://schemas.microsoft.com/office/powerpoint/2010/main" val="967380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will devote substantial amount of resources, but will be less than for SHA-3</a:t>
            </a:r>
          </a:p>
          <a:p>
            <a:r>
              <a:rPr lang="en-US" sz="1200" kern="1200" dirty="0" smtClean="0">
                <a:solidFill>
                  <a:schemeClr val="tx1"/>
                </a:solidFill>
                <a:effectLst/>
                <a:latin typeface="+mn-lt"/>
                <a:ea typeface="+mn-ea"/>
                <a:cs typeface="+mn-cs"/>
              </a:rPr>
              <a:t>Our goal is to pick a candidate that is "well rounded" in the sense that it meets everyone's minimum requirements</a:t>
            </a:r>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6</a:t>
            </a:fld>
            <a:endParaRPr lang="en-US"/>
          </a:p>
        </p:txBody>
      </p:sp>
    </p:spTree>
    <p:extLst>
      <p:ext uri="{BB962C8B-B14F-4D97-AF65-F5344CB8AC3E}">
        <p14:creationId xmlns:p14="http://schemas.microsoft.com/office/powerpoint/2010/main" val="4239529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7</a:t>
            </a:fld>
            <a:endParaRPr lang="en-US"/>
          </a:p>
        </p:txBody>
      </p:sp>
    </p:spTree>
    <p:extLst>
      <p:ext uri="{BB962C8B-B14F-4D97-AF65-F5344CB8AC3E}">
        <p14:creationId xmlns:p14="http://schemas.microsoft.com/office/powerpoint/2010/main" val="2077089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Source code in ANSI C.  Optimized version targets Intel x64 processor </a:t>
            </a:r>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8</a:t>
            </a:fld>
            <a:endParaRPr lang="en-US"/>
          </a:p>
        </p:txBody>
      </p:sp>
    </p:spTree>
    <p:extLst>
      <p:ext uri="{BB962C8B-B14F-4D97-AF65-F5344CB8AC3E}">
        <p14:creationId xmlns:p14="http://schemas.microsoft.com/office/powerpoint/2010/main" val="1454678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9</a:t>
            </a:fld>
            <a:endParaRPr lang="en-US"/>
          </a:p>
        </p:txBody>
      </p:sp>
    </p:spTree>
    <p:extLst>
      <p:ext uri="{BB962C8B-B14F-4D97-AF65-F5344CB8AC3E}">
        <p14:creationId xmlns:p14="http://schemas.microsoft.com/office/powerpoint/2010/main" val="912501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Criteria are given in order of importance</a:t>
            </a:r>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10</a:t>
            </a:fld>
            <a:endParaRPr lang="en-US"/>
          </a:p>
        </p:txBody>
      </p:sp>
    </p:spTree>
    <p:extLst>
      <p:ext uri="{BB962C8B-B14F-4D97-AF65-F5344CB8AC3E}">
        <p14:creationId xmlns:p14="http://schemas.microsoft.com/office/powerpoint/2010/main" val="2481857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may ask for a wider</a:t>
            </a:r>
            <a:r>
              <a:rPr lang="en-US" baseline="0" dirty="0" smtClean="0"/>
              <a:t> range of security levels than we ultimately decide to standardize</a:t>
            </a:r>
            <a:endParaRPr lang="en-US" dirty="0"/>
          </a:p>
        </p:txBody>
      </p:sp>
      <p:sp>
        <p:nvSpPr>
          <p:cNvPr id="4" name="Slide Number Placeholder 3"/>
          <p:cNvSpPr>
            <a:spLocks noGrp="1"/>
          </p:cNvSpPr>
          <p:nvPr>
            <p:ph type="sldNum" sz="quarter" idx="10"/>
          </p:nvPr>
        </p:nvSpPr>
        <p:spPr/>
        <p:txBody>
          <a:bodyPr/>
          <a:lstStyle/>
          <a:p>
            <a:fld id="{3B6BA634-12D7-4696-8BC2-80117B96699C}" type="slidenum">
              <a:rPr lang="en-US" smtClean="0"/>
              <a:t>11</a:t>
            </a:fld>
            <a:endParaRPr lang="en-US"/>
          </a:p>
        </p:txBody>
      </p:sp>
    </p:spTree>
    <p:extLst>
      <p:ext uri="{BB962C8B-B14F-4D97-AF65-F5344CB8AC3E}">
        <p14:creationId xmlns:p14="http://schemas.microsoft.com/office/powerpoint/2010/main" val="4024084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967D353-14FF-466A-8BA7-F31E6E03C11F}" type="datetimeFigureOut">
              <a:rPr lang="en-US" smtClean="0"/>
              <a:t>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3310079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67D353-14FF-466A-8BA7-F31E6E03C11F}" type="datetimeFigureOut">
              <a:rPr lang="en-US" smtClean="0"/>
              <a:t>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2936204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67D353-14FF-466A-8BA7-F31E6E03C11F}" type="datetimeFigureOut">
              <a:rPr lang="en-US" smtClean="0"/>
              <a:t>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2302110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967D353-14FF-466A-8BA7-F31E6E03C11F}" type="datetimeFigureOut">
              <a:rPr lang="en-US" smtClean="0"/>
              <a:t>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235092320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967D353-14FF-466A-8BA7-F31E6E03C11F}" type="datetimeFigureOut">
              <a:rPr lang="en-US" smtClean="0"/>
              <a:t>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740935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967D353-14FF-466A-8BA7-F31E6E03C11F}" type="datetimeFigureOut">
              <a:rPr lang="en-US" smtClean="0"/>
              <a:t>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1611011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67D353-14FF-466A-8BA7-F31E6E03C11F}" type="datetimeFigureOut">
              <a:rPr lang="en-US" smtClean="0"/>
              <a:t>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2368888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967D353-14FF-466A-8BA7-F31E6E03C11F}" type="datetimeFigureOut">
              <a:rPr lang="en-US" smtClean="0"/>
              <a:t>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136222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7D353-14FF-466A-8BA7-F31E6E03C11F}" type="datetimeFigureOut">
              <a:rPr lang="en-US" smtClean="0"/>
              <a:t>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3851224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67D353-14FF-466A-8BA7-F31E6E03C11F}" type="datetimeFigureOut">
              <a:rPr lang="en-US" smtClean="0"/>
              <a:t>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1394329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967D353-14FF-466A-8BA7-F31E6E03C11F}" type="datetimeFigureOut">
              <a:rPr lang="en-US" smtClean="0"/>
              <a:t>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67FCF2-B38C-471C-829D-B8C463326463}" type="slidenum">
              <a:rPr lang="en-US" smtClean="0"/>
              <a:t>‹#›</a:t>
            </a:fld>
            <a:endParaRPr lang="en-US"/>
          </a:p>
        </p:txBody>
      </p:sp>
    </p:spTree>
    <p:extLst>
      <p:ext uri="{BB962C8B-B14F-4D97-AF65-F5344CB8AC3E}">
        <p14:creationId xmlns:p14="http://schemas.microsoft.com/office/powerpoint/2010/main" val="2172915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7D353-14FF-466A-8BA7-F31E6E03C11F}" type="datetimeFigureOut">
              <a:rPr lang="en-US" smtClean="0"/>
              <a:t>2/1/2016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67FCF2-B38C-471C-829D-B8C463326463}" type="slidenum">
              <a:rPr lang="en-US" smtClean="0"/>
              <a:t>‹#›</a:t>
            </a:fld>
            <a:endParaRPr lang="en-US"/>
          </a:p>
        </p:txBody>
      </p:sp>
    </p:spTree>
    <p:extLst>
      <p:ext uri="{BB962C8B-B14F-4D97-AF65-F5344CB8AC3E}">
        <p14:creationId xmlns:p14="http://schemas.microsoft.com/office/powerpoint/2010/main" val="3806149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mn-lt"/>
              </a:rPr>
              <a:t>So what?</a:t>
            </a:r>
            <a:endParaRPr lang="en-US" dirty="0">
              <a:latin typeface="+mn-lt"/>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433096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endParaRPr lang="en-US" dirty="0" smtClean="0"/>
          </a:p>
          <a:p>
            <a:r>
              <a:rPr lang="en-US" dirty="0" smtClean="0"/>
              <a:t>To be detailed in the formal Call</a:t>
            </a:r>
          </a:p>
          <a:p>
            <a:pPr lvl="1"/>
            <a:r>
              <a:rPr lang="en-US" dirty="0" smtClean="0"/>
              <a:t>Security</a:t>
            </a:r>
          </a:p>
          <a:p>
            <a:pPr lvl="1"/>
            <a:r>
              <a:rPr lang="en-US" dirty="0" smtClean="0"/>
              <a:t>Cost (computation and memory)</a:t>
            </a:r>
          </a:p>
          <a:p>
            <a:pPr lvl="1"/>
            <a:r>
              <a:rPr lang="en-US" dirty="0" smtClean="0"/>
              <a:t>Algorithm and implementation characteristics</a:t>
            </a:r>
          </a:p>
          <a:p>
            <a:pPr marL="393192" lvl="1" indent="0">
              <a:buNone/>
            </a:pPr>
            <a:endParaRPr lang="en-US" dirty="0" smtClean="0"/>
          </a:p>
          <a:p>
            <a:r>
              <a:rPr lang="en-US" dirty="0" smtClean="0"/>
              <a:t>Draft criteria will be open for public comment</a:t>
            </a:r>
          </a:p>
          <a:p>
            <a:endParaRPr lang="en-US" dirty="0"/>
          </a:p>
          <a:p>
            <a:r>
              <a:rPr lang="en-US" dirty="0" smtClean="0"/>
              <a:t>We strongly encourage public evaluation and publication of results concerning submissions</a:t>
            </a:r>
          </a:p>
          <a:p>
            <a:endParaRPr lang="en-US" dirty="0"/>
          </a:p>
          <a:p>
            <a:r>
              <a:rPr lang="en-US" dirty="0"/>
              <a:t>NIST will </a:t>
            </a:r>
            <a:r>
              <a:rPr lang="en-US" dirty="0" smtClean="0"/>
              <a:t>summarize the evaluation results and report publicly</a:t>
            </a:r>
            <a:endParaRPr lang="en-US" dirty="0"/>
          </a:p>
          <a:p>
            <a:endParaRPr lang="en-US" dirty="0" smtClean="0"/>
          </a:p>
          <a:p>
            <a:endParaRPr lang="en-US" dirty="0"/>
          </a:p>
        </p:txBody>
      </p:sp>
      <p:sp>
        <p:nvSpPr>
          <p:cNvPr id="2" name="Title 1"/>
          <p:cNvSpPr>
            <a:spLocks noGrp="1"/>
          </p:cNvSpPr>
          <p:nvPr>
            <p:ph type="title"/>
          </p:nvPr>
        </p:nvSpPr>
        <p:spPr/>
        <p:txBody>
          <a:bodyPr/>
          <a:lstStyle/>
          <a:p>
            <a:r>
              <a:rPr lang="en-US" dirty="0" smtClean="0"/>
              <a:t>Evaluation criteria</a:t>
            </a:r>
            <a:endParaRPr lang="en-US" dirty="0"/>
          </a:p>
        </p:txBody>
      </p:sp>
    </p:spTree>
    <p:extLst>
      <p:ext uri="{BB962C8B-B14F-4D97-AF65-F5344CB8AC3E}">
        <p14:creationId xmlns:p14="http://schemas.microsoft.com/office/powerpoint/2010/main" val="11263299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7500" lnSpcReduction="20000"/>
          </a:bodyPr>
          <a:lstStyle/>
          <a:p>
            <a:r>
              <a:rPr lang="en-US" dirty="0"/>
              <a:t>Target security levels</a:t>
            </a:r>
          </a:p>
          <a:p>
            <a:pPr lvl="1"/>
            <a:r>
              <a:rPr lang="en-US" dirty="0"/>
              <a:t>128 bits classical security</a:t>
            </a:r>
          </a:p>
          <a:p>
            <a:pPr lvl="1"/>
            <a:r>
              <a:rPr lang="en-US" dirty="0"/>
              <a:t>64/80/96/128 bits quantum security?</a:t>
            </a:r>
          </a:p>
          <a:p>
            <a:endParaRPr lang="en-US" dirty="0" smtClean="0"/>
          </a:p>
          <a:p>
            <a:r>
              <a:rPr lang="en-US" dirty="0" smtClean="0"/>
              <a:t>Correct security definitions?</a:t>
            </a:r>
          </a:p>
          <a:p>
            <a:pPr lvl="1"/>
            <a:r>
              <a:rPr lang="en-US" dirty="0" smtClean="0"/>
              <a:t>IND-CCA2 for encryption</a:t>
            </a:r>
          </a:p>
          <a:p>
            <a:pPr lvl="1"/>
            <a:r>
              <a:rPr lang="en-US" dirty="0" smtClean="0"/>
              <a:t>EUF-CMA for signatures</a:t>
            </a:r>
          </a:p>
          <a:p>
            <a:pPr lvl="1"/>
            <a:r>
              <a:rPr lang="en-US" dirty="0" smtClean="0"/>
              <a:t>CK best for key exchange?</a:t>
            </a:r>
          </a:p>
          <a:p>
            <a:pPr lvl="1"/>
            <a:endParaRPr lang="en-US" dirty="0" smtClean="0"/>
          </a:p>
          <a:p>
            <a:r>
              <a:rPr lang="en-US" dirty="0" smtClean="0"/>
              <a:t>Quantum/classical algorithm complexity</a:t>
            </a:r>
          </a:p>
          <a:p>
            <a:pPr lvl="1"/>
            <a:r>
              <a:rPr lang="en-US" dirty="0" smtClean="0"/>
              <a:t>Stability of best known attack complexity</a:t>
            </a:r>
          </a:p>
          <a:p>
            <a:pPr lvl="1"/>
            <a:r>
              <a:rPr lang="en-US" dirty="0" smtClean="0"/>
              <a:t>Precise security claim against quantum computation</a:t>
            </a:r>
          </a:p>
          <a:p>
            <a:pPr lvl="1"/>
            <a:r>
              <a:rPr lang="en-US" dirty="0" smtClean="0"/>
              <a:t>Parallelism?</a:t>
            </a:r>
          </a:p>
          <a:p>
            <a:pPr lvl="1"/>
            <a:r>
              <a:rPr lang="en-US" dirty="0" smtClean="0"/>
              <a:t>Attacks on multiple keys?</a:t>
            </a:r>
          </a:p>
          <a:p>
            <a:pPr lvl="1"/>
            <a:r>
              <a:rPr lang="en-US" dirty="0" smtClean="0"/>
              <a:t>How many chosen ciphertext queries allowed?</a:t>
            </a:r>
          </a:p>
          <a:p>
            <a:endParaRPr lang="en-US" dirty="0" smtClean="0"/>
          </a:p>
          <a:p>
            <a:r>
              <a:rPr lang="en-US" dirty="0" smtClean="0"/>
              <a:t>Security proofs (not required?)</a:t>
            </a:r>
          </a:p>
          <a:p>
            <a:endParaRPr lang="en-US" dirty="0" smtClean="0"/>
          </a:p>
          <a:p>
            <a:r>
              <a:rPr lang="en-US" dirty="0" smtClean="0"/>
              <a:t>Quality and quantity of prior cryptanalysis</a:t>
            </a:r>
          </a:p>
          <a:p>
            <a:endParaRPr lang="en-US" dirty="0" smtClean="0"/>
          </a:p>
        </p:txBody>
      </p:sp>
      <p:sp>
        <p:nvSpPr>
          <p:cNvPr id="2" name="Title 1"/>
          <p:cNvSpPr>
            <a:spLocks noGrp="1"/>
          </p:cNvSpPr>
          <p:nvPr>
            <p:ph type="title"/>
          </p:nvPr>
        </p:nvSpPr>
        <p:spPr/>
        <p:txBody>
          <a:bodyPr/>
          <a:lstStyle/>
          <a:p>
            <a:r>
              <a:rPr lang="en-US" dirty="0" smtClean="0"/>
              <a:t>Security Analysis</a:t>
            </a:r>
            <a:endParaRPr lang="en-US" dirty="0"/>
          </a:p>
        </p:txBody>
      </p:sp>
    </p:spTree>
    <p:extLst>
      <p:ext uri="{BB962C8B-B14F-4D97-AF65-F5344CB8AC3E}">
        <p14:creationId xmlns:p14="http://schemas.microsoft.com/office/powerpoint/2010/main" val="1738788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C</a:t>
            </a:r>
            <a:r>
              <a:rPr lang="en-US" dirty="0" smtClean="0"/>
              <a:t>omputational efficiency</a:t>
            </a:r>
          </a:p>
          <a:p>
            <a:pPr lvl="1"/>
            <a:r>
              <a:rPr lang="en-US" dirty="0" smtClean="0"/>
              <a:t>Hardware and software</a:t>
            </a:r>
          </a:p>
          <a:p>
            <a:pPr lvl="2"/>
            <a:r>
              <a:rPr lang="en-US" dirty="0" smtClean="0"/>
              <a:t>Key generation</a:t>
            </a:r>
          </a:p>
          <a:p>
            <a:pPr lvl="2"/>
            <a:r>
              <a:rPr lang="en-US" dirty="0" smtClean="0"/>
              <a:t>Encryption/Decryption</a:t>
            </a:r>
          </a:p>
          <a:p>
            <a:pPr lvl="2"/>
            <a:r>
              <a:rPr lang="en-US" dirty="0" smtClean="0"/>
              <a:t>Signing/Verification</a:t>
            </a:r>
          </a:p>
          <a:p>
            <a:pPr lvl="2"/>
            <a:r>
              <a:rPr lang="en-US" dirty="0" smtClean="0"/>
              <a:t>Key exchange</a:t>
            </a:r>
          </a:p>
          <a:p>
            <a:pPr lvl="2"/>
            <a:endParaRPr lang="en-US" dirty="0"/>
          </a:p>
          <a:p>
            <a:r>
              <a:rPr lang="en-US" dirty="0" smtClean="0"/>
              <a:t>Memory requirements</a:t>
            </a:r>
          </a:p>
          <a:p>
            <a:pPr lvl="1"/>
            <a:r>
              <a:rPr lang="en-US" dirty="0" smtClean="0"/>
              <a:t>Concrete </a:t>
            </a:r>
            <a:r>
              <a:rPr lang="en-US" dirty="0"/>
              <a:t>parameter sets </a:t>
            </a:r>
            <a:r>
              <a:rPr lang="en-US" dirty="0" smtClean="0"/>
              <a:t>and key sizes for </a:t>
            </a:r>
            <a:r>
              <a:rPr lang="en-US" dirty="0"/>
              <a:t>target security </a:t>
            </a:r>
            <a:r>
              <a:rPr lang="en-US" dirty="0" smtClean="0"/>
              <a:t>levels</a:t>
            </a:r>
          </a:p>
          <a:p>
            <a:pPr lvl="1"/>
            <a:r>
              <a:rPr lang="en-US" dirty="0" smtClean="0"/>
              <a:t>Ciphertext/signature size</a:t>
            </a:r>
            <a:endParaRPr lang="en-US" dirty="0"/>
          </a:p>
          <a:p>
            <a:pPr lvl="1"/>
            <a:endParaRPr lang="en-US" dirty="0" smtClean="0"/>
          </a:p>
        </p:txBody>
      </p:sp>
      <p:sp>
        <p:nvSpPr>
          <p:cNvPr id="2" name="Title 1"/>
          <p:cNvSpPr>
            <a:spLocks noGrp="1"/>
          </p:cNvSpPr>
          <p:nvPr>
            <p:ph type="title"/>
          </p:nvPr>
        </p:nvSpPr>
        <p:spPr/>
        <p:txBody>
          <a:bodyPr/>
          <a:lstStyle/>
          <a:p>
            <a:r>
              <a:rPr lang="en-US" dirty="0" smtClean="0"/>
              <a:t>Cost</a:t>
            </a:r>
            <a:endParaRPr lang="en-US" dirty="0"/>
          </a:p>
        </p:txBody>
      </p:sp>
    </p:spTree>
    <p:extLst>
      <p:ext uri="{BB962C8B-B14F-4D97-AF65-F5344CB8AC3E}">
        <p14:creationId xmlns:p14="http://schemas.microsoft.com/office/powerpoint/2010/main" val="2760171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Ease of implementation</a:t>
            </a:r>
          </a:p>
          <a:p>
            <a:pPr lvl="1"/>
            <a:r>
              <a:rPr lang="en-US" dirty="0" smtClean="0"/>
              <a:t>Tunable parameters</a:t>
            </a:r>
          </a:p>
          <a:p>
            <a:pPr lvl="1"/>
            <a:r>
              <a:rPr lang="en-US" dirty="0" smtClean="0"/>
              <a:t>Implementable on wide variety of platforms and applications</a:t>
            </a:r>
          </a:p>
          <a:p>
            <a:pPr lvl="1"/>
            <a:r>
              <a:rPr lang="en-US" dirty="0" smtClean="0"/>
              <a:t>Parallelizable</a:t>
            </a:r>
          </a:p>
          <a:p>
            <a:pPr lvl="1"/>
            <a:r>
              <a:rPr lang="en-US" dirty="0" smtClean="0"/>
              <a:t>Resistance to side-channel attacks</a:t>
            </a:r>
          </a:p>
          <a:p>
            <a:endParaRPr lang="en-US" dirty="0" smtClean="0"/>
          </a:p>
          <a:p>
            <a:r>
              <a:rPr lang="en-US" dirty="0" smtClean="0"/>
              <a:t>Ease of use</a:t>
            </a:r>
          </a:p>
          <a:p>
            <a:pPr lvl="1"/>
            <a:r>
              <a:rPr lang="en-US" dirty="0" smtClean="0"/>
              <a:t>How does it fit in existing protocols (such as TLS or IKE)</a:t>
            </a:r>
          </a:p>
          <a:p>
            <a:pPr lvl="1"/>
            <a:r>
              <a:rPr lang="en-US" dirty="0" smtClean="0"/>
              <a:t>Misuse resistance</a:t>
            </a:r>
          </a:p>
          <a:p>
            <a:endParaRPr lang="en-US" dirty="0" smtClean="0"/>
          </a:p>
          <a:p>
            <a:r>
              <a:rPr lang="en-US" dirty="0" smtClean="0"/>
              <a:t>Simplicity</a:t>
            </a:r>
          </a:p>
        </p:txBody>
      </p:sp>
      <p:sp>
        <p:nvSpPr>
          <p:cNvPr id="2" name="Title 1"/>
          <p:cNvSpPr>
            <a:spLocks noGrp="1"/>
          </p:cNvSpPr>
          <p:nvPr>
            <p:ph type="title"/>
          </p:nvPr>
        </p:nvSpPr>
        <p:spPr/>
        <p:txBody>
          <a:bodyPr>
            <a:normAutofit/>
          </a:bodyPr>
          <a:lstStyle/>
          <a:p>
            <a:r>
              <a:rPr lang="en-US" dirty="0" smtClean="0"/>
              <a:t>Algorithm and Implementation Characteristics</a:t>
            </a:r>
            <a:endParaRPr lang="en-US" dirty="0"/>
          </a:p>
        </p:txBody>
      </p:sp>
    </p:spTree>
    <p:extLst>
      <p:ext uri="{BB962C8B-B14F-4D97-AF65-F5344CB8AC3E}">
        <p14:creationId xmlns:p14="http://schemas.microsoft.com/office/powerpoint/2010/main" val="26376413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a:t>How is the timeline? Too fast? Too slow? </a:t>
            </a:r>
            <a:endParaRPr lang="en-US" dirty="0" smtClean="0"/>
          </a:p>
          <a:p>
            <a:pPr lvl="1"/>
            <a:r>
              <a:rPr lang="en-US" dirty="0" smtClean="0"/>
              <a:t>Do we need an ongoing process, or is one time enough?</a:t>
            </a:r>
            <a:endParaRPr lang="en-US" dirty="0"/>
          </a:p>
          <a:p>
            <a:r>
              <a:rPr lang="en-US" dirty="0" smtClean="0"/>
              <a:t>How to determine if a candidate is mature enough for standardization</a:t>
            </a:r>
            <a:endParaRPr lang="en-US" dirty="0"/>
          </a:p>
          <a:p>
            <a:r>
              <a:rPr lang="en-US" dirty="0" smtClean="0"/>
              <a:t>Should </a:t>
            </a:r>
            <a:r>
              <a:rPr lang="en-US" dirty="0"/>
              <a:t>we just focus on encryption and signatures, or should we also consider other </a:t>
            </a:r>
            <a:r>
              <a:rPr lang="en-US" dirty="0" smtClean="0"/>
              <a:t>functionalities?</a:t>
            </a:r>
            <a:endParaRPr lang="en-US" dirty="0"/>
          </a:p>
          <a:p>
            <a:r>
              <a:rPr lang="en-US" dirty="0" smtClean="0"/>
              <a:t>How </a:t>
            </a:r>
            <a:r>
              <a:rPr lang="en-US" dirty="0"/>
              <a:t>many "bits of security" do we need against quantum attacks?</a:t>
            </a:r>
          </a:p>
          <a:p>
            <a:r>
              <a:rPr lang="en-US" dirty="0" smtClean="0"/>
              <a:t>How </a:t>
            </a:r>
            <a:r>
              <a:rPr lang="en-US" dirty="0"/>
              <a:t>can we encourage more work on quantum cryptanalysis? Maybe we </a:t>
            </a:r>
            <a:r>
              <a:rPr lang="en-US" dirty="0" smtClean="0"/>
              <a:t>need more</a:t>
            </a:r>
            <a:r>
              <a:rPr lang="en-US" dirty="0"/>
              <a:t> "challenge problems"?</a:t>
            </a:r>
          </a:p>
          <a:p>
            <a:r>
              <a:rPr lang="en-US" dirty="0" smtClean="0"/>
              <a:t>How can we encourage people to study practical impacts on the existing protocols?</a:t>
            </a:r>
          </a:p>
          <a:p>
            <a:pPr lvl="1"/>
            <a:r>
              <a:rPr lang="en-US" dirty="0" smtClean="0"/>
              <a:t>For example, key sizes may be too big</a:t>
            </a:r>
          </a:p>
        </p:txBody>
      </p:sp>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36304170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a:t>
            </a:r>
            <a:endParaRPr lang="en-US" dirty="0"/>
          </a:p>
        </p:txBody>
      </p:sp>
      <p:sp>
        <p:nvSpPr>
          <p:cNvPr id="3" name="Content Placeholder 2"/>
          <p:cNvSpPr>
            <a:spLocks noGrp="1"/>
          </p:cNvSpPr>
          <p:nvPr>
            <p:ph idx="1"/>
          </p:nvPr>
        </p:nvSpPr>
        <p:spPr/>
        <p:txBody>
          <a:bodyPr>
            <a:normAutofit lnSpcReduction="10000"/>
          </a:bodyPr>
          <a:lstStyle/>
          <a:p>
            <a:r>
              <a:rPr lang="en-US" dirty="0" smtClean="0"/>
              <a:t>Summary</a:t>
            </a:r>
          </a:p>
          <a:p>
            <a:pPr lvl="1"/>
            <a:r>
              <a:rPr lang="en-US" dirty="0" smtClean="0"/>
              <a:t>Quantum computers will break today’s PKC</a:t>
            </a:r>
          </a:p>
          <a:p>
            <a:pPr lvl="1"/>
            <a:r>
              <a:rPr lang="en-US" dirty="0" smtClean="0"/>
              <a:t>Many proposals for post-quantum crypto, but no drop-in replacement</a:t>
            </a:r>
          </a:p>
          <a:p>
            <a:pPr lvl="1"/>
            <a:r>
              <a:rPr lang="en-US" dirty="0" smtClean="0"/>
              <a:t>NIST is going to call for quantum-resistant algorithms</a:t>
            </a:r>
          </a:p>
          <a:p>
            <a:pPr lvl="2"/>
            <a:r>
              <a:rPr lang="en-US" dirty="0" smtClean="0"/>
              <a:t>Signatures, encryption/key-exchange</a:t>
            </a:r>
          </a:p>
          <a:p>
            <a:pPr lvl="1"/>
            <a:r>
              <a:rPr lang="en-US" dirty="0" smtClean="0"/>
              <a:t>Hope to have standards ready within 10 years</a:t>
            </a:r>
          </a:p>
          <a:p>
            <a:endParaRPr lang="en-US" dirty="0"/>
          </a:p>
          <a:p>
            <a:r>
              <a:rPr lang="en-US" dirty="0" smtClean="0"/>
              <a:t>This will take a lot of resources</a:t>
            </a:r>
          </a:p>
          <a:p>
            <a:pPr lvl="1"/>
            <a:r>
              <a:rPr lang="en-US" dirty="0" smtClean="0"/>
              <a:t>Not (quite) as much as SHA-3</a:t>
            </a:r>
          </a:p>
          <a:p>
            <a:pPr lvl="1"/>
            <a:r>
              <a:rPr lang="en-US" dirty="0" smtClean="0"/>
              <a:t>We will need more help</a:t>
            </a:r>
          </a:p>
          <a:p>
            <a:pPr lvl="1"/>
            <a:r>
              <a:rPr lang="en-US" dirty="0" smtClean="0"/>
              <a:t>Post-docs/guest researchers wanted</a:t>
            </a:r>
          </a:p>
          <a:p>
            <a:pPr lvl="1"/>
            <a:endParaRPr lang="en-US" dirty="0"/>
          </a:p>
          <a:p>
            <a:endParaRPr lang="en-US" dirty="0"/>
          </a:p>
        </p:txBody>
      </p:sp>
    </p:spTree>
    <p:extLst>
      <p:ext uri="{BB962C8B-B14F-4D97-AF65-F5344CB8AC3E}">
        <p14:creationId xmlns:p14="http://schemas.microsoft.com/office/powerpoint/2010/main" val="1117242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00298" y="1438102"/>
            <a:ext cx="8229600" cy="4690872"/>
          </a:xfrm>
        </p:spPr>
        <p:txBody>
          <a:bodyPr>
            <a:normAutofit fontScale="62500" lnSpcReduction="20000"/>
          </a:bodyPr>
          <a:lstStyle/>
          <a:p>
            <a:pPr marL="109728" indent="0">
              <a:buClr>
                <a:srgbClr val="2DA2BF"/>
              </a:buClr>
              <a:buNone/>
            </a:pPr>
            <a:endParaRPr lang="en-US" sz="2000" dirty="0">
              <a:solidFill>
                <a:prstClr val="black"/>
              </a:solidFill>
            </a:endParaRPr>
          </a:p>
          <a:p>
            <a:pPr lvl="0">
              <a:buClr>
                <a:srgbClr val="2DA2BF"/>
              </a:buClr>
            </a:pPr>
            <a:r>
              <a:rPr lang="en-US" dirty="0">
                <a:solidFill>
                  <a:prstClr val="black"/>
                </a:solidFill>
              </a:rPr>
              <a:t>Objectives</a:t>
            </a:r>
          </a:p>
          <a:p>
            <a:pPr lvl="1">
              <a:buClr>
                <a:srgbClr val="2DA2BF"/>
              </a:buClr>
            </a:pPr>
            <a:r>
              <a:rPr lang="en-US" dirty="0">
                <a:solidFill>
                  <a:prstClr val="black"/>
                </a:solidFill>
              </a:rPr>
              <a:t>Examine quantum-resistant public key cryptosystems</a:t>
            </a:r>
          </a:p>
          <a:p>
            <a:pPr lvl="1">
              <a:buClr>
                <a:srgbClr val="2DA2BF"/>
              </a:buClr>
            </a:pPr>
            <a:r>
              <a:rPr lang="en-US" dirty="0" smtClean="0"/>
              <a:t>Monitor q</a:t>
            </a:r>
            <a:r>
              <a:rPr lang="en-US" dirty="0" smtClean="0">
                <a:solidFill>
                  <a:prstClr val="black"/>
                </a:solidFill>
              </a:rPr>
              <a:t>uantum </a:t>
            </a:r>
            <a:r>
              <a:rPr lang="en-US" dirty="0">
                <a:solidFill>
                  <a:prstClr val="black"/>
                </a:solidFill>
              </a:rPr>
              <a:t>computing progress and applicability of known quantum </a:t>
            </a:r>
            <a:r>
              <a:rPr lang="en-US" dirty="0" smtClean="0">
                <a:solidFill>
                  <a:prstClr val="black"/>
                </a:solidFill>
              </a:rPr>
              <a:t>algorithms</a:t>
            </a:r>
          </a:p>
          <a:p>
            <a:endParaRPr lang="en-US" dirty="0" smtClean="0"/>
          </a:p>
          <a:p>
            <a:r>
              <a:rPr lang="en-US" dirty="0" smtClean="0"/>
              <a:t>Biweekly </a:t>
            </a:r>
            <a:r>
              <a:rPr lang="en-US" dirty="0"/>
              <a:t>seminars since 2012</a:t>
            </a:r>
          </a:p>
          <a:p>
            <a:pPr marL="393192" lvl="1" indent="0">
              <a:buNone/>
            </a:pPr>
            <a:endParaRPr lang="en-US" dirty="0"/>
          </a:p>
          <a:p>
            <a:r>
              <a:rPr lang="en-US" dirty="0"/>
              <a:t>Publications and presentations</a:t>
            </a:r>
          </a:p>
          <a:p>
            <a:pPr lvl="1"/>
            <a:r>
              <a:rPr lang="en-US" dirty="0"/>
              <a:t>Journals, conferences, workshops</a:t>
            </a:r>
          </a:p>
          <a:p>
            <a:pPr lvl="1"/>
            <a:endParaRPr lang="en-US" dirty="0"/>
          </a:p>
          <a:p>
            <a:r>
              <a:rPr lang="en-US" dirty="0"/>
              <a:t>Collaboration:</a:t>
            </a:r>
          </a:p>
          <a:p>
            <a:pPr lvl="1"/>
            <a:r>
              <a:rPr lang="en-US" dirty="0"/>
              <a:t>Hosting academic </a:t>
            </a:r>
            <a:r>
              <a:rPr lang="en-US" dirty="0" smtClean="0"/>
              <a:t>visitors </a:t>
            </a:r>
            <a:endParaRPr lang="en-US" dirty="0"/>
          </a:p>
          <a:p>
            <a:pPr lvl="1"/>
            <a:r>
              <a:rPr lang="en-US" dirty="0" err="1"/>
              <a:t>CryptoWorks</a:t>
            </a:r>
            <a:r>
              <a:rPr lang="en-US" dirty="0"/>
              <a:t> 21(U. of Waterloo)</a:t>
            </a:r>
          </a:p>
          <a:p>
            <a:pPr lvl="1"/>
            <a:r>
              <a:rPr lang="en-US" dirty="0"/>
              <a:t>Joint Center for Quantum Information and Computer Science, University of Maryland</a:t>
            </a:r>
          </a:p>
          <a:p>
            <a:pPr lvl="1"/>
            <a:endParaRPr lang="en-US" dirty="0"/>
          </a:p>
          <a:p>
            <a:r>
              <a:rPr lang="en-US" dirty="0"/>
              <a:t>NIST Workshop on Cybersecurity in a Post-Quantum World </a:t>
            </a:r>
          </a:p>
          <a:p>
            <a:pPr marL="109728" indent="0">
              <a:buNone/>
            </a:pPr>
            <a:r>
              <a:rPr lang="en-US" sz="1900" dirty="0"/>
              <a:t>         http://www.nist.gov/itl/csd/ct/post-quantum-crypto-workshop-2015.cfm</a:t>
            </a:r>
          </a:p>
          <a:p>
            <a:pPr>
              <a:buClr>
                <a:srgbClr val="2DA2BF"/>
              </a:buClr>
            </a:pPr>
            <a:endParaRPr lang="en-US" sz="2200" dirty="0">
              <a:solidFill>
                <a:prstClr val="black"/>
              </a:solidFill>
            </a:endParaRPr>
          </a:p>
          <a:p>
            <a:pPr marL="393192" lvl="1" indent="0">
              <a:buClr>
                <a:srgbClr val="2DA2BF"/>
              </a:buClr>
              <a:buNone/>
            </a:pPr>
            <a:endParaRPr lang="en-US" sz="1300" dirty="0">
              <a:solidFill>
                <a:prstClr val="black"/>
              </a:solidFill>
            </a:endParaRPr>
          </a:p>
          <a:p>
            <a:endParaRPr lang="en-US" dirty="0"/>
          </a:p>
        </p:txBody>
      </p:sp>
      <p:sp>
        <p:nvSpPr>
          <p:cNvPr id="3" name="Title 2"/>
          <p:cNvSpPr>
            <a:spLocks noGrp="1"/>
          </p:cNvSpPr>
          <p:nvPr>
            <p:ph type="title"/>
          </p:nvPr>
        </p:nvSpPr>
        <p:spPr/>
        <p:txBody>
          <a:bodyPr/>
          <a:lstStyle/>
          <a:p>
            <a:r>
              <a:rPr lang="en-US" dirty="0" smtClean="0">
                <a:latin typeface="+mn-lt"/>
              </a:rPr>
              <a:t>The NIST PQC Project</a:t>
            </a:r>
            <a:endParaRPr lang="en-US" dirty="0">
              <a:latin typeface="+mn-lt"/>
            </a:endParaRPr>
          </a:p>
        </p:txBody>
      </p:sp>
    </p:spTree>
    <p:extLst>
      <p:ext uri="{BB962C8B-B14F-4D97-AF65-F5344CB8AC3E}">
        <p14:creationId xmlns:p14="http://schemas.microsoft.com/office/powerpoint/2010/main" val="18114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12916"/>
            <a:ext cx="10515600" cy="5020888"/>
          </a:xfrm>
        </p:spPr>
        <p:txBody>
          <a:bodyPr>
            <a:normAutofit fontScale="92500" lnSpcReduction="10000"/>
          </a:bodyPr>
          <a:lstStyle/>
          <a:p>
            <a:r>
              <a:rPr lang="en-US" sz="1900" dirty="0"/>
              <a:t>How </a:t>
            </a:r>
            <a:r>
              <a:rPr lang="en-US" sz="1900" dirty="0"/>
              <a:t>long does encryption need to be secure (</a:t>
            </a:r>
            <a:r>
              <a:rPr lang="en-US" sz="1900" i="1" dirty="0">
                <a:solidFill>
                  <a:srgbClr val="0099CC"/>
                </a:solidFill>
              </a:rPr>
              <a:t>x</a:t>
            </a:r>
            <a:r>
              <a:rPr lang="en-US" sz="1900" dirty="0">
                <a:solidFill>
                  <a:srgbClr val="0099CC"/>
                </a:solidFill>
              </a:rPr>
              <a:t> years</a:t>
            </a:r>
            <a:r>
              <a:rPr lang="en-US" sz="1900" dirty="0"/>
              <a:t>)</a:t>
            </a:r>
          </a:p>
          <a:p>
            <a:r>
              <a:rPr lang="en-US" sz="1900" dirty="0"/>
              <a:t>How long to re-tool existing infrastructure with quantum safe solution (</a:t>
            </a:r>
            <a:r>
              <a:rPr lang="en-US" sz="1900" i="1" dirty="0">
                <a:solidFill>
                  <a:schemeClr val="bg1">
                    <a:lumMod val="65000"/>
                  </a:schemeClr>
                </a:solidFill>
              </a:rPr>
              <a:t>y</a:t>
            </a:r>
            <a:r>
              <a:rPr lang="en-US" sz="1900" dirty="0">
                <a:solidFill>
                  <a:schemeClr val="bg1">
                    <a:lumMod val="65000"/>
                  </a:schemeClr>
                </a:solidFill>
              </a:rPr>
              <a:t> years</a:t>
            </a:r>
            <a:r>
              <a:rPr lang="en-US" sz="1900" dirty="0"/>
              <a:t>)</a:t>
            </a:r>
          </a:p>
          <a:p>
            <a:r>
              <a:rPr lang="en-US" sz="1900" dirty="0"/>
              <a:t>How long until large-scale quantum computer is built (</a:t>
            </a:r>
            <a:r>
              <a:rPr lang="en-US" sz="1900" i="1" dirty="0">
                <a:solidFill>
                  <a:srgbClr val="F1925D"/>
                </a:solidFill>
              </a:rPr>
              <a:t>z</a:t>
            </a:r>
            <a:r>
              <a:rPr lang="en-US" sz="1900" dirty="0">
                <a:solidFill>
                  <a:srgbClr val="F1925D"/>
                </a:solidFill>
              </a:rPr>
              <a:t> years</a:t>
            </a:r>
            <a:r>
              <a:rPr lang="en-US" sz="1900" dirty="0"/>
              <a:t>)</a:t>
            </a:r>
          </a:p>
          <a:p>
            <a:endParaRPr lang="en-US" dirty="0" smtClean="0"/>
          </a:p>
          <a:p>
            <a:endParaRPr lang="en-US" dirty="0"/>
          </a:p>
          <a:p>
            <a:endParaRPr lang="en-US" dirty="0" smtClean="0"/>
          </a:p>
          <a:p>
            <a:endParaRPr lang="en-US" dirty="0"/>
          </a:p>
          <a:p>
            <a:endParaRPr lang="en-US" dirty="0" smtClean="0"/>
          </a:p>
          <a:p>
            <a:endParaRPr lang="en-US" sz="2200" dirty="0"/>
          </a:p>
          <a:p>
            <a:r>
              <a:rPr lang="en-US" sz="1900" dirty="0"/>
              <a:t>NSA is transitioning in the “not too distant”</a:t>
            </a:r>
            <a:r>
              <a:rPr lang="en-US" sz="1900" dirty="0"/>
              <a:t> future </a:t>
            </a:r>
            <a:r>
              <a:rPr lang="en-US" sz="1200" dirty="0"/>
              <a:t>&lt;https</a:t>
            </a:r>
            <a:r>
              <a:rPr lang="en-US" sz="1200" dirty="0"/>
              <a:t>://www.nsa.gov/ia/programs/suiteb_cryptography</a:t>
            </a:r>
            <a:r>
              <a:rPr lang="en-US" sz="1200" dirty="0"/>
              <a:t>/&gt;</a:t>
            </a:r>
          </a:p>
          <a:p>
            <a:r>
              <a:rPr lang="en-US" sz="1900" dirty="0"/>
              <a:t>European </a:t>
            </a:r>
            <a:r>
              <a:rPr lang="en-US" sz="1900" dirty="0" err="1"/>
              <a:t>PQCrypto</a:t>
            </a:r>
            <a:r>
              <a:rPr lang="en-US" sz="1900" dirty="0"/>
              <a:t> </a:t>
            </a:r>
            <a:r>
              <a:rPr lang="en-US" sz="1900" dirty="0"/>
              <a:t>project</a:t>
            </a:r>
          </a:p>
          <a:p>
            <a:r>
              <a:rPr lang="en-US" sz="1900" dirty="0"/>
              <a:t>ETSI work</a:t>
            </a:r>
          </a:p>
          <a:p>
            <a:r>
              <a:rPr lang="en-US" sz="1900" dirty="0"/>
              <a:t>NIST report </a:t>
            </a:r>
            <a:r>
              <a:rPr lang="en-US" sz="1900" dirty="0"/>
              <a:t>- </a:t>
            </a:r>
            <a:r>
              <a:rPr lang="en-US" sz="1900" dirty="0" smtClean="0"/>
              <a:t>&lt;</a:t>
            </a:r>
            <a:r>
              <a:rPr lang="en-US" sz="1100" dirty="0" smtClean="0"/>
              <a:t>http://csrc.nist.gov/publications/drafts/nistir-8105/nistir_8105_draft.pdf </a:t>
            </a:r>
            <a:r>
              <a:rPr lang="en-US" sz="1100" dirty="0" smtClean="0"/>
              <a:t>&gt;</a:t>
            </a:r>
            <a:endParaRPr lang="en-US" sz="1100" dirty="0"/>
          </a:p>
          <a:p>
            <a:endParaRPr lang="en-US" sz="2200" dirty="0"/>
          </a:p>
          <a:p>
            <a:endParaRPr lang="en-US" sz="2200" dirty="0"/>
          </a:p>
        </p:txBody>
      </p:sp>
      <p:sp>
        <p:nvSpPr>
          <p:cNvPr id="2" name="Title 1"/>
          <p:cNvSpPr>
            <a:spLocks noGrp="1"/>
          </p:cNvSpPr>
          <p:nvPr>
            <p:ph type="title"/>
          </p:nvPr>
        </p:nvSpPr>
        <p:spPr/>
        <p:txBody>
          <a:bodyPr>
            <a:normAutofit/>
          </a:bodyPr>
          <a:lstStyle/>
          <a:p>
            <a:r>
              <a:rPr lang="en-US" dirty="0" smtClean="0"/>
              <a:t>How soon do we need to worry?</a:t>
            </a:r>
            <a:endParaRPr lang="en-US" dirty="0"/>
          </a:p>
        </p:txBody>
      </p:sp>
      <p:grpSp>
        <p:nvGrpSpPr>
          <p:cNvPr id="4" name="Group 3"/>
          <p:cNvGrpSpPr/>
          <p:nvPr/>
        </p:nvGrpSpPr>
        <p:grpSpPr>
          <a:xfrm>
            <a:off x="3954087" y="2649911"/>
            <a:ext cx="5886450" cy="2116055"/>
            <a:chOff x="3200400" y="4343400"/>
            <a:chExt cx="5886450" cy="2116055"/>
          </a:xfrm>
        </p:grpSpPr>
        <p:grpSp>
          <p:nvGrpSpPr>
            <p:cNvPr id="5" name="Group 4"/>
            <p:cNvGrpSpPr/>
            <p:nvPr/>
          </p:nvGrpSpPr>
          <p:grpSpPr>
            <a:xfrm>
              <a:off x="3200400" y="4343400"/>
              <a:ext cx="5029200" cy="2116055"/>
              <a:chOff x="3200400" y="4431268"/>
              <a:chExt cx="5029200" cy="2116055"/>
            </a:xfrm>
          </p:grpSpPr>
          <p:grpSp>
            <p:nvGrpSpPr>
              <p:cNvPr id="7" name="Group 6"/>
              <p:cNvGrpSpPr/>
              <p:nvPr/>
            </p:nvGrpSpPr>
            <p:grpSpPr>
              <a:xfrm>
                <a:off x="3505200" y="4835455"/>
                <a:ext cx="3505200" cy="1711868"/>
                <a:chOff x="3505200" y="4648200"/>
                <a:chExt cx="3505200" cy="1711868"/>
              </a:xfrm>
            </p:grpSpPr>
            <p:grpSp>
              <p:nvGrpSpPr>
                <p:cNvPr id="9" name="Group 8"/>
                <p:cNvGrpSpPr/>
                <p:nvPr/>
              </p:nvGrpSpPr>
              <p:grpSpPr>
                <a:xfrm>
                  <a:off x="3505200" y="4929389"/>
                  <a:ext cx="3200400" cy="1430679"/>
                  <a:chOff x="3276600" y="4762500"/>
                  <a:chExt cx="3200400" cy="1430679"/>
                </a:xfrm>
              </p:grpSpPr>
              <p:grpSp>
                <p:nvGrpSpPr>
                  <p:cNvPr id="11" name="Group 10"/>
                  <p:cNvGrpSpPr/>
                  <p:nvPr/>
                </p:nvGrpSpPr>
                <p:grpSpPr>
                  <a:xfrm>
                    <a:off x="3276600" y="4953000"/>
                    <a:ext cx="3200400" cy="1240179"/>
                    <a:chOff x="3276600" y="4953000"/>
                    <a:chExt cx="3200400" cy="1240179"/>
                  </a:xfrm>
                </p:grpSpPr>
                <p:grpSp>
                  <p:nvGrpSpPr>
                    <p:cNvPr id="14" name="Group 13"/>
                    <p:cNvGrpSpPr/>
                    <p:nvPr/>
                  </p:nvGrpSpPr>
                  <p:grpSpPr>
                    <a:xfrm>
                      <a:off x="3276600" y="4953000"/>
                      <a:ext cx="3200400" cy="762000"/>
                      <a:chOff x="3276600" y="4648200"/>
                      <a:chExt cx="3200400" cy="762000"/>
                    </a:xfrm>
                  </p:grpSpPr>
                  <p:sp>
                    <p:nvSpPr>
                      <p:cNvPr id="17" name="Rectangle 16"/>
                      <p:cNvSpPr/>
                      <p:nvPr/>
                    </p:nvSpPr>
                    <p:spPr>
                      <a:xfrm>
                        <a:off x="4876800" y="4648200"/>
                        <a:ext cx="1600200" cy="381000"/>
                      </a:xfrm>
                      <a:prstGeom prst="rect">
                        <a:avLst/>
                      </a:prstGeom>
                      <a:solidFill>
                        <a:schemeClr val="bg2">
                          <a:lumMod val="50000"/>
                        </a:schemeClr>
                      </a:solidFill>
                      <a:ln w="22225" cap="sq"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276600" y="4648200"/>
                        <a:ext cx="1600200" cy="381000"/>
                      </a:xfrm>
                      <a:prstGeom prst="rect">
                        <a:avLst/>
                      </a:prstGeom>
                      <a:solidFill>
                        <a:schemeClr val="bg1">
                          <a:lumMod val="65000"/>
                        </a:schemeClr>
                      </a:solidFill>
                      <a:ln w="22225" cap="sq"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3276600" y="5029200"/>
                        <a:ext cx="2514600" cy="381000"/>
                      </a:xfrm>
                      <a:prstGeom prst="rect">
                        <a:avLst/>
                      </a:prstGeom>
                      <a:solidFill>
                        <a:srgbClr val="F1925D"/>
                      </a:solidFill>
                      <a:ln w="22225" cap="sq"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3857625" y="4648200"/>
                        <a:ext cx="438150" cy="381000"/>
                      </a:xfrm>
                      <a:prstGeom prst="rect">
                        <a:avLst/>
                      </a:prstGeom>
                      <a:noFill/>
                    </p:spPr>
                    <p:txBody>
                      <a:bodyPr wrap="square" rtlCol="0">
                        <a:spAutoFit/>
                      </a:bodyPr>
                      <a:lstStyle/>
                      <a:p>
                        <a:r>
                          <a:rPr lang="en-US" i="1" dirty="0"/>
                          <a:t>y</a:t>
                        </a:r>
                      </a:p>
                    </p:txBody>
                  </p:sp>
                  <p:sp>
                    <p:nvSpPr>
                      <p:cNvPr id="21" name="TextBox 20"/>
                      <p:cNvSpPr txBox="1"/>
                      <p:nvPr/>
                    </p:nvSpPr>
                    <p:spPr>
                      <a:xfrm>
                        <a:off x="5385918" y="4648200"/>
                        <a:ext cx="438150" cy="381000"/>
                      </a:xfrm>
                      <a:prstGeom prst="rect">
                        <a:avLst/>
                      </a:prstGeom>
                      <a:noFill/>
                    </p:spPr>
                    <p:txBody>
                      <a:bodyPr wrap="square" rtlCol="0">
                        <a:spAutoFit/>
                      </a:bodyPr>
                      <a:lstStyle/>
                      <a:p>
                        <a:r>
                          <a:rPr lang="en-US" i="1" dirty="0"/>
                          <a:t>x</a:t>
                        </a:r>
                        <a:endParaRPr lang="en-US" i="1" dirty="0"/>
                      </a:p>
                    </p:txBody>
                  </p:sp>
                  <p:sp>
                    <p:nvSpPr>
                      <p:cNvPr id="22" name="TextBox 21"/>
                      <p:cNvSpPr txBox="1"/>
                      <p:nvPr/>
                    </p:nvSpPr>
                    <p:spPr>
                      <a:xfrm>
                        <a:off x="4314825" y="5029200"/>
                        <a:ext cx="438150" cy="381000"/>
                      </a:xfrm>
                      <a:prstGeom prst="rect">
                        <a:avLst/>
                      </a:prstGeom>
                      <a:noFill/>
                    </p:spPr>
                    <p:txBody>
                      <a:bodyPr wrap="square" rtlCol="0">
                        <a:spAutoFit/>
                      </a:bodyPr>
                      <a:lstStyle/>
                      <a:p>
                        <a:r>
                          <a:rPr lang="en-US" i="1" dirty="0"/>
                          <a:t>z</a:t>
                        </a:r>
                        <a:endParaRPr lang="en-US" i="1" dirty="0"/>
                      </a:p>
                    </p:txBody>
                  </p:sp>
                </p:grpSp>
                <p:cxnSp>
                  <p:nvCxnSpPr>
                    <p:cNvPr id="15" name="Straight Arrow Connector 14"/>
                    <p:cNvCxnSpPr/>
                    <p:nvPr/>
                  </p:nvCxnSpPr>
                  <p:spPr>
                    <a:xfrm>
                      <a:off x="3276600" y="5867400"/>
                      <a:ext cx="3200400" cy="0"/>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276600" y="5885402"/>
                      <a:ext cx="1309218" cy="307777"/>
                    </a:xfrm>
                    <a:prstGeom prst="rect">
                      <a:avLst/>
                    </a:prstGeom>
                    <a:noFill/>
                  </p:spPr>
                  <p:txBody>
                    <a:bodyPr wrap="square" rtlCol="0">
                      <a:spAutoFit/>
                    </a:bodyPr>
                    <a:lstStyle/>
                    <a:p>
                      <a:r>
                        <a:rPr lang="en-US" sz="1400" dirty="0"/>
                        <a:t>time</a:t>
                      </a:r>
                      <a:endParaRPr lang="en-US" sz="1400" dirty="0"/>
                    </a:p>
                  </p:txBody>
                </p:sp>
              </p:grpSp>
              <p:sp>
                <p:nvSpPr>
                  <p:cNvPr id="12" name="Left Brace 11"/>
                  <p:cNvSpPr/>
                  <p:nvPr/>
                </p:nvSpPr>
                <p:spPr>
                  <a:xfrm rot="16200000">
                    <a:off x="6055284" y="5102784"/>
                    <a:ext cx="190500" cy="652932"/>
                  </a:xfrm>
                  <a:prstGeom prst="lef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Left Brace 12"/>
                  <p:cNvSpPr/>
                  <p:nvPr/>
                </p:nvSpPr>
                <p:spPr>
                  <a:xfrm rot="5400000">
                    <a:off x="4514850" y="4562475"/>
                    <a:ext cx="114300" cy="514350"/>
                  </a:xfrm>
                  <a:prstGeom prst="lef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0" name="TextBox 9"/>
                <p:cNvSpPr txBox="1"/>
                <p:nvPr/>
              </p:nvSpPr>
              <p:spPr>
                <a:xfrm>
                  <a:off x="3733800" y="4648200"/>
                  <a:ext cx="3276600" cy="307777"/>
                </a:xfrm>
                <a:prstGeom prst="rect">
                  <a:avLst/>
                </a:prstGeom>
                <a:noFill/>
              </p:spPr>
              <p:txBody>
                <a:bodyPr wrap="square" rtlCol="0">
                  <a:spAutoFit/>
                </a:bodyPr>
                <a:lstStyle/>
                <a:p>
                  <a:r>
                    <a:rPr lang="en-US" sz="1400" dirty="0"/>
                    <a:t>What do we do here??</a:t>
                  </a:r>
                  <a:endParaRPr lang="en-US" sz="1400" dirty="0"/>
                </a:p>
              </p:txBody>
            </p:sp>
          </p:grpSp>
          <p:sp>
            <p:nvSpPr>
              <p:cNvPr id="8" name="TextBox 7"/>
              <p:cNvSpPr txBox="1"/>
              <p:nvPr/>
            </p:nvSpPr>
            <p:spPr>
              <a:xfrm>
                <a:off x="3200400" y="4431268"/>
                <a:ext cx="5029200" cy="369332"/>
              </a:xfrm>
              <a:prstGeom prst="rect">
                <a:avLst/>
              </a:prstGeom>
              <a:noFill/>
            </p:spPr>
            <p:txBody>
              <a:bodyPr wrap="square" rtlCol="0">
                <a:spAutoFit/>
              </a:bodyPr>
              <a:lstStyle/>
              <a:p>
                <a:r>
                  <a:rPr lang="en-US" dirty="0"/>
                  <a:t>Theorem (</a:t>
                </a:r>
                <a:r>
                  <a:rPr lang="en-US" dirty="0" err="1"/>
                  <a:t>Mosca</a:t>
                </a:r>
                <a:r>
                  <a:rPr lang="en-US" dirty="0"/>
                  <a:t>): If </a:t>
                </a:r>
                <a:r>
                  <a:rPr lang="en-US" i="1" dirty="0">
                    <a:solidFill>
                      <a:srgbClr val="0099CC"/>
                    </a:solidFill>
                  </a:rPr>
                  <a:t>x</a:t>
                </a:r>
                <a:r>
                  <a:rPr lang="en-US" dirty="0"/>
                  <a:t> + </a:t>
                </a:r>
                <a:r>
                  <a:rPr lang="en-US" i="1" dirty="0">
                    <a:solidFill>
                      <a:schemeClr val="bg1">
                        <a:lumMod val="65000"/>
                      </a:schemeClr>
                    </a:solidFill>
                  </a:rPr>
                  <a:t>y</a:t>
                </a:r>
                <a:r>
                  <a:rPr lang="en-US" dirty="0"/>
                  <a:t> &gt; </a:t>
                </a:r>
                <a:r>
                  <a:rPr lang="en-US" i="1" dirty="0">
                    <a:solidFill>
                      <a:srgbClr val="F1925D"/>
                    </a:solidFill>
                  </a:rPr>
                  <a:t>z</a:t>
                </a:r>
                <a:r>
                  <a:rPr lang="en-US" dirty="0"/>
                  <a:t>, then worry</a:t>
                </a:r>
                <a:endParaRPr lang="en-US" dirty="0"/>
              </a:p>
            </p:txBody>
          </p:sp>
        </p:grpSp>
        <p:sp>
          <p:nvSpPr>
            <p:cNvPr id="6" name="TextBox 5"/>
            <p:cNvSpPr txBox="1"/>
            <p:nvPr/>
          </p:nvSpPr>
          <p:spPr>
            <a:xfrm>
              <a:off x="6052668" y="5790776"/>
              <a:ext cx="3034182" cy="307777"/>
            </a:xfrm>
            <a:prstGeom prst="rect">
              <a:avLst/>
            </a:prstGeom>
            <a:noFill/>
          </p:spPr>
          <p:txBody>
            <a:bodyPr wrap="square" rtlCol="0">
              <a:spAutoFit/>
            </a:bodyPr>
            <a:lstStyle/>
            <a:p>
              <a:r>
                <a:rPr lang="en-US" sz="1400" dirty="0"/>
                <a:t>secret keys revealed</a:t>
              </a:r>
              <a:endParaRPr lang="en-US" sz="1400" dirty="0"/>
            </a:p>
          </p:txBody>
        </p:sp>
      </p:grpSp>
    </p:spTree>
    <p:extLst>
      <p:ext uri="{BB962C8B-B14F-4D97-AF65-F5344CB8AC3E}">
        <p14:creationId xmlns:p14="http://schemas.microsoft.com/office/powerpoint/2010/main" val="3630906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NIST is calling for quantum-resistant cryptographic algorithms to be considered for new public-key cryptographic standards</a:t>
            </a:r>
          </a:p>
          <a:p>
            <a:pPr lvl="1"/>
            <a:r>
              <a:rPr lang="en-US" dirty="0"/>
              <a:t>Digital signatures</a:t>
            </a:r>
          </a:p>
          <a:p>
            <a:pPr lvl="1"/>
            <a:r>
              <a:rPr lang="en-US" dirty="0"/>
              <a:t>Encryption/key-establishment</a:t>
            </a:r>
          </a:p>
          <a:p>
            <a:endParaRPr lang="en-US" dirty="0" smtClean="0"/>
          </a:p>
          <a:p>
            <a:r>
              <a:rPr lang="en-US" dirty="0"/>
              <a:t>We do not expect to “pick a</a:t>
            </a:r>
            <a:r>
              <a:rPr lang="en-US" dirty="0" smtClean="0"/>
              <a:t> </a:t>
            </a:r>
            <a:r>
              <a:rPr lang="en-US" dirty="0"/>
              <a:t>winner”</a:t>
            </a:r>
          </a:p>
          <a:p>
            <a:pPr lvl="1"/>
            <a:r>
              <a:rPr lang="en-US" dirty="0"/>
              <a:t>Ideally, several algorithms will emerge as </a:t>
            </a:r>
            <a:r>
              <a:rPr lang="en-US" dirty="0" smtClean="0"/>
              <a:t>‘good choices’</a:t>
            </a:r>
            <a:endParaRPr lang="en-US" dirty="0"/>
          </a:p>
          <a:p>
            <a:endParaRPr lang="en-US" dirty="0" smtClean="0"/>
          </a:p>
          <a:p>
            <a:r>
              <a:rPr lang="en-US" dirty="0" smtClean="0"/>
              <a:t>We </a:t>
            </a:r>
            <a:r>
              <a:rPr lang="en-US" dirty="0"/>
              <a:t>may pick </a:t>
            </a:r>
            <a:r>
              <a:rPr lang="en-US" dirty="0" smtClean="0"/>
              <a:t>one (or more) for standardization</a:t>
            </a:r>
            <a:endParaRPr lang="en-US" dirty="0"/>
          </a:p>
          <a:p>
            <a:endParaRPr lang="en-US" dirty="0"/>
          </a:p>
        </p:txBody>
      </p:sp>
      <p:sp>
        <p:nvSpPr>
          <p:cNvPr id="2" name="Title 1"/>
          <p:cNvSpPr>
            <a:spLocks noGrp="1"/>
          </p:cNvSpPr>
          <p:nvPr>
            <p:ph type="title"/>
          </p:nvPr>
        </p:nvSpPr>
        <p:spPr/>
        <p:txBody>
          <a:bodyPr/>
          <a:lstStyle/>
          <a:p>
            <a:r>
              <a:rPr lang="en-US" dirty="0" smtClean="0"/>
              <a:t>Call for Proposals</a:t>
            </a:r>
            <a:endParaRPr lang="en-US" dirty="0"/>
          </a:p>
        </p:txBody>
      </p:sp>
    </p:spTree>
    <p:extLst>
      <p:ext uri="{BB962C8B-B14F-4D97-AF65-F5344CB8AC3E}">
        <p14:creationId xmlns:p14="http://schemas.microsoft.com/office/powerpoint/2010/main" val="4824958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Fall 2016 </a:t>
            </a:r>
            <a:r>
              <a:rPr lang="en-US" dirty="0"/>
              <a:t>– </a:t>
            </a:r>
            <a:r>
              <a:rPr lang="en-US" dirty="0" smtClean="0"/>
              <a:t>formal </a:t>
            </a:r>
            <a:r>
              <a:rPr lang="en-US" dirty="0"/>
              <a:t>Call For Proposals</a:t>
            </a:r>
          </a:p>
          <a:p>
            <a:r>
              <a:rPr lang="en-US" dirty="0" smtClean="0"/>
              <a:t>Nov 2017 </a:t>
            </a:r>
            <a:r>
              <a:rPr lang="en-US" dirty="0"/>
              <a:t>– Deadline for submissions</a:t>
            </a:r>
          </a:p>
          <a:p>
            <a:r>
              <a:rPr lang="en-US" dirty="0" smtClean="0"/>
              <a:t>3-5 years – Analysis phase</a:t>
            </a:r>
          </a:p>
          <a:p>
            <a:pPr lvl="1"/>
            <a:r>
              <a:rPr lang="en-US" dirty="0" smtClean="0"/>
              <a:t>NIST will report its findings</a:t>
            </a:r>
            <a:endParaRPr lang="en-US" dirty="0"/>
          </a:p>
          <a:p>
            <a:r>
              <a:rPr lang="en-US" dirty="0" smtClean="0"/>
              <a:t>2 </a:t>
            </a:r>
            <a:r>
              <a:rPr lang="en-US" dirty="0"/>
              <a:t>years </a:t>
            </a:r>
            <a:r>
              <a:rPr lang="en-US" dirty="0" smtClean="0"/>
              <a:t>later -</a:t>
            </a:r>
            <a:r>
              <a:rPr lang="en-US" dirty="0"/>
              <a:t> </a:t>
            </a:r>
            <a:r>
              <a:rPr lang="en-US" dirty="0" smtClean="0"/>
              <a:t>Draft </a:t>
            </a:r>
            <a:r>
              <a:rPr lang="en-US" dirty="0"/>
              <a:t>standards </a:t>
            </a:r>
            <a:r>
              <a:rPr lang="en-US" dirty="0" smtClean="0"/>
              <a:t>ready</a:t>
            </a:r>
          </a:p>
          <a:p>
            <a:endParaRPr lang="en-US" dirty="0"/>
          </a:p>
          <a:p>
            <a:pPr lvl="0"/>
            <a:r>
              <a:rPr lang="en-US" dirty="0" smtClean="0"/>
              <a:t>Workshops</a:t>
            </a:r>
          </a:p>
          <a:p>
            <a:pPr lvl="1"/>
            <a:r>
              <a:rPr lang="en-US" dirty="0" smtClean="0"/>
              <a:t>Early 2018 – submitter’s presentations</a:t>
            </a:r>
          </a:p>
          <a:p>
            <a:pPr lvl="1"/>
            <a:r>
              <a:rPr lang="en-US" dirty="0" smtClean="0"/>
              <a:t>One or two during the analysis phase</a:t>
            </a:r>
            <a:endParaRPr lang="en-US" dirty="0"/>
          </a:p>
          <a:p>
            <a:endParaRPr lang="en-US" dirty="0"/>
          </a:p>
        </p:txBody>
      </p:sp>
      <p:sp>
        <p:nvSpPr>
          <p:cNvPr id="2" name="Title 1"/>
          <p:cNvSpPr>
            <a:spLocks noGrp="1"/>
          </p:cNvSpPr>
          <p:nvPr>
            <p:ph type="title"/>
          </p:nvPr>
        </p:nvSpPr>
        <p:spPr/>
        <p:txBody>
          <a:bodyPr/>
          <a:lstStyle/>
          <a:p>
            <a:r>
              <a:rPr lang="en-US" dirty="0" smtClean="0"/>
              <a:t>Timeline</a:t>
            </a:r>
            <a:endParaRPr lang="en-US" dirty="0"/>
          </a:p>
        </p:txBody>
      </p:sp>
    </p:spTree>
    <p:extLst>
      <p:ext uri="{BB962C8B-B14F-4D97-AF65-F5344CB8AC3E}">
        <p14:creationId xmlns:p14="http://schemas.microsoft.com/office/powerpoint/2010/main" val="1973463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a:t>This is not a competition </a:t>
            </a:r>
            <a:endParaRPr lang="en-US" dirty="0" smtClean="0"/>
          </a:p>
          <a:p>
            <a:pPr lvl="1"/>
            <a:r>
              <a:rPr lang="en-US" dirty="0" smtClean="0"/>
              <a:t>We </a:t>
            </a:r>
            <a:r>
              <a:rPr lang="en-US" dirty="0"/>
              <a:t>see our role as managing a process of achieving community consensus in a </a:t>
            </a:r>
            <a:r>
              <a:rPr lang="en-US" b="1" dirty="0"/>
              <a:t>transparent</a:t>
            </a:r>
            <a:r>
              <a:rPr lang="en-US" dirty="0"/>
              <a:t> and timely </a:t>
            </a:r>
            <a:r>
              <a:rPr lang="en-US" dirty="0" smtClean="0"/>
              <a:t>manner</a:t>
            </a:r>
          </a:p>
          <a:p>
            <a:endParaRPr lang="en-US" dirty="0" smtClean="0"/>
          </a:p>
          <a:p>
            <a:r>
              <a:rPr lang="en-US" dirty="0" smtClean="0"/>
              <a:t>Post-quantum cryptography is more complicated than AES or SHA-3</a:t>
            </a:r>
          </a:p>
          <a:p>
            <a:pPr lvl="1"/>
            <a:r>
              <a:rPr lang="en-US" dirty="0" smtClean="0"/>
              <a:t>No silver bullet - each candidate has some disadvantage</a:t>
            </a:r>
          </a:p>
          <a:p>
            <a:pPr lvl="1"/>
            <a:r>
              <a:rPr lang="en-US" dirty="0" smtClean="0"/>
              <a:t>Not enough research on quantum algorithms to ensure confidence for some schemes</a:t>
            </a:r>
          </a:p>
          <a:p>
            <a:pPr lvl="1"/>
            <a:endParaRPr lang="en-US" dirty="0" smtClean="0"/>
          </a:p>
          <a:p>
            <a:r>
              <a:rPr lang="en-US" dirty="0" smtClean="0"/>
              <a:t>We </a:t>
            </a:r>
            <a:r>
              <a:rPr lang="en-US" dirty="0"/>
              <a:t>do not expect to “pick a winner”</a:t>
            </a:r>
          </a:p>
          <a:p>
            <a:pPr lvl="1"/>
            <a:r>
              <a:rPr lang="en-US" dirty="0"/>
              <a:t>Ideally, several algorithms will emerge as </a:t>
            </a:r>
            <a:r>
              <a:rPr lang="en-US" dirty="0" smtClean="0"/>
              <a:t>‘good choices’</a:t>
            </a:r>
            <a:endParaRPr lang="en-US" dirty="0"/>
          </a:p>
          <a:p>
            <a:endParaRPr lang="en-US" dirty="0" smtClean="0"/>
          </a:p>
          <a:p>
            <a:r>
              <a:rPr lang="en-US" dirty="0" smtClean="0"/>
              <a:t>We may narrow our focus at some point</a:t>
            </a:r>
          </a:p>
          <a:p>
            <a:pPr lvl="1"/>
            <a:r>
              <a:rPr lang="en-US" dirty="0" smtClean="0"/>
              <a:t>This does not mean algorithms are “out”</a:t>
            </a:r>
          </a:p>
          <a:p>
            <a:pPr lvl="1"/>
            <a:endParaRPr lang="en-US" dirty="0" smtClean="0"/>
          </a:p>
          <a:p>
            <a:pPr lvl="1"/>
            <a:endParaRPr lang="en-US" dirty="0"/>
          </a:p>
          <a:p>
            <a:endParaRPr lang="en-US" dirty="0"/>
          </a:p>
        </p:txBody>
      </p:sp>
      <p:sp>
        <p:nvSpPr>
          <p:cNvPr id="2" name="Title 1"/>
          <p:cNvSpPr>
            <a:spLocks noGrp="1"/>
          </p:cNvSpPr>
          <p:nvPr>
            <p:ph type="title"/>
          </p:nvPr>
        </p:nvSpPr>
        <p:spPr/>
        <p:txBody>
          <a:bodyPr>
            <a:normAutofit/>
          </a:bodyPr>
          <a:lstStyle/>
          <a:p>
            <a:r>
              <a:rPr lang="en-US" sz="3000" dirty="0"/>
              <a:t>Differences with AES/SHA-3 competitions</a:t>
            </a:r>
            <a:endParaRPr lang="en-US" sz="3000" dirty="0"/>
          </a:p>
        </p:txBody>
      </p:sp>
    </p:spTree>
    <p:extLst>
      <p:ext uri="{BB962C8B-B14F-4D97-AF65-F5344CB8AC3E}">
        <p14:creationId xmlns:p14="http://schemas.microsoft.com/office/powerpoint/2010/main" val="17389050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lvl="1"/>
            <a:endParaRPr lang="en-US" dirty="0"/>
          </a:p>
          <a:p>
            <a:r>
              <a:rPr lang="en-US" dirty="0" smtClean="0"/>
              <a:t>The formal Call will have detailed submission requirements</a:t>
            </a:r>
          </a:p>
          <a:p>
            <a:pPr lvl="1"/>
            <a:r>
              <a:rPr lang="en-US" sz="1400" dirty="0">
                <a:latin typeface="Times New Roman" panose="02020603050405020304" pitchFamily="18" charset="0"/>
                <a:cs typeface="Times New Roman" panose="02020603050405020304" pitchFamily="18" charset="0"/>
              </a:rPr>
              <a:t>A complete written specification of the algorithms shall be included, consisting of all necessary mathematical operations, equations, tables, diagrams, and parameters that are needed to implement the algorithms.  The document shall include design rationale and an explanation for all the important design decisions that are made. </a:t>
            </a:r>
          </a:p>
          <a:p>
            <a:endParaRPr lang="en-US" dirty="0" smtClean="0">
              <a:latin typeface="Lucida Sans Unicode" panose="020B0602030504020204" pitchFamily="34" charset="0"/>
              <a:cs typeface="Lucida Sans Unicode" panose="020B0602030504020204" pitchFamily="34" charset="0"/>
            </a:endParaRPr>
          </a:p>
          <a:p>
            <a:r>
              <a:rPr lang="en-US" dirty="0" smtClean="0">
                <a:latin typeface="Lucida Sans Unicode" panose="020B0602030504020204" pitchFamily="34" charset="0"/>
                <a:cs typeface="Lucida Sans Unicode" panose="020B0602030504020204" pitchFamily="34" charset="0"/>
              </a:rPr>
              <a:t>Minimal acceptability requirements</a:t>
            </a:r>
          </a:p>
          <a:p>
            <a:pPr lvl="1"/>
            <a:r>
              <a:rPr lang="en-US" dirty="0">
                <a:latin typeface="Lucida Sans Unicode" panose="020B0602030504020204" pitchFamily="34" charset="0"/>
                <a:cs typeface="Lucida Sans Unicode" panose="020B0602030504020204" pitchFamily="34" charset="0"/>
              </a:rPr>
              <a:t>P</a:t>
            </a:r>
            <a:r>
              <a:rPr lang="en-US" dirty="0" smtClean="0">
                <a:latin typeface="Lucida Sans Unicode" panose="020B0602030504020204" pitchFamily="34" charset="0"/>
                <a:cs typeface="Lucida Sans Unicode" panose="020B0602030504020204" pitchFamily="34" charset="0"/>
              </a:rPr>
              <a:t>ublicly disclosed and available with no IPR</a:t>
            </a:r>
          </a:p>
          <a:p>
            <a:pPr lvl="1"/>
            <a:r>
              <a:rPr lang="en-US" dirty="0" smtClean="0">
                <a:latin typeface="Lucida Sans Unicode" panose="020B0602030504020204" pitchFamily="34" charset="0"/>
                <a:cs typeface="Lucida Sans Unicode" panose="020B0602030504020204" pitchFamily="34" charset="0"/>
              </a:rPr>
              <a:t>Implementable in wide range of platforms</a:t>
            </a:r>
          </a:p>
          <a:p>
            <a:pPr lvl="1"/>
            <a:r>
              <a:rPr lang="en-US" dirty="0">
                <a:latin typeface="Lucida Sans Unicode" panose="020B0602030504020204" pitchFamily="34" charset="0"/>
                <a:cs typeface="Lucida Sans Unicode" panose="020B0602030504020204" pitchFamily="34" charset="0"/>
              </a:rPr>
              <a:t>Provides at least one of: signature, encryption, or </a:t>
            </a:r>
            <a:r>
              <a:rPr lang="en-US" dirty="0" smtClean="0">
                <a:latin typeface="Lucida Sans Unicode" panose="020B0602030504020204" pitchFamily="34" charset="0"/>
                <a:cs typeface="Lucida Sans Unicode" panose="020B0602030504020204" pitchFamily="34" charset="0"/>
              </a:rPr>
              <a:t>key </a:t>
            </a:r>
            <a:r>
              <a:rPr lang="en-US" dirty="0">
                <a:latin typeface="Lucida Sans Unicode" panose="020B0602030504020204" pitchFamily="34" charset="0"/>
                <a:cs typeface="Lucida Sans Unicode" panose="020B0602030504020204" pitchFamily="34" charset="0"/>
              </a:rPr>
              <a:t>exchange</a:t>
            </a:r>
          </a:p>
          <a:p>
            <a:pPr lvl="1"/>
            <a:r>
              <a:rPr lang="en-US" dirty="0" smtClean="0">
                <a:latin typeface="Lucida Sans Unicode" panose="020B0602030504020204" pitchFamily="34" charset="0"/>
                <a:cs typeface="Lucida Sans Unicode" panose="020B0602030504020204" pitchFamily="34" charset="0"/>
              </a:rPr>
              <a:t>Theoretical and empirical evidence that provides justification for claims about security </a:t>
            </a:r>
          </a:p>
          <a:p>
            <a:pPr lvl="1"/>
            <a:endParaRPr lang="en-US" dirty="0" smtClean="0">
              <a:latin typeface="Lucida Sans Unicode" panose="020B0602030504020204" pitchFamily="34" charset="0"/>
              <a:cs typeface="Lucida Sans Unicode" panose="020B0602030504020204" pitchFamily="34" charset="0"/>
            </a:endParaRPr>
          </a:p>
          <a:p>
            <a:endParaRPr lang="en-US" dirty="0" smtClean="0"/>
          </a:p>
        </p:txBody>
      </p:sp>
      <p:sp>
        <p:nvSpPr>
          <p:cNvPr id="2" name="Title 1"/>
          <p:cNvSpPr>
            <a:spLocks noGrp="1"/>
          </p:cNvSpPr>
          <p:nvPr>
            <p:ph type="title"/>
          </p:nvPr>
        </p:nvSpPr>
        <p:spPr/>
        <p:txBody>
          <a:bodyPr/>
          <a:lstStyle/>
          <a:p>
            <a:r>
              <a:rPr lang="en-US" dirty="0" smtClean="0"/>
              <a:t>Requirements</a:t>
            </a:r>
            <a:endParaRPr lang="en-US" dirty="0"/>
          </a:p>
        </p:txBody>
      </p:sp>
    </p:spTree>
    <p:extLst>
      <p:ext uri="{BB962C8B-B14F-4D97-AF65-F5344CB8AC3E}">
        <p14:creationId xmlns:p14="http://schemas.microsoft.com/office/powerpoint/2010/main" val="34188202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Implementation</a:t>
            </a:r>
          </a:p>
          <a:p>
            <a:pPr lvl="1"/>
            <a:r>
              <a:rPr lang="en-US" dirty="0" smtClean="0"/>
              <a:t>Reference version </a:t>
            </a:r>
          </a:p>
          <a:p>
            <a:pPr lvl="1"/>
            <a:r>
              <a:rPr lang="en-US" dirty="0" smtClean="0"/>
              <a:t>Optimized version</a:t>
            </a:r>
          </a:p>
          <a:p>
            <a:pPr lvl="1"/>
            <a:endParaRPr lang="en-US" dirty="0"/>
          </a:p>
          <a:p>
            <a:r>
              <a:rPr lang="en-US" dirty="0" smtClean="0"/>
              <a:t>Cryptographic API will be provided</a:t>
            </a:r>
          </a:p>
          <a:p>
            <a:pPr lvl="1"/>
            <a:r>
              <a:rPr lang="en-US" dirty="0" smtClean="0"/>
              <a:t>Can call approved hash functions, block ciphers, modes, </a:t>
            </a:r>
            <a:r>
              <a:rPr lang="en-US" dirty="0" err="1" smtClean="0"/>
              <a:t>etc</a:t>
            </a:r>
            <a:r>
              <a:rPr lang="en-US" dirty="0" smtClean="0"/>
              <a:t>… </a:t>
            </a:r>
          </a:p>
          <a:p>
            <a:endParaRPr lang="en-US" dirty="0"/>
          </a:p>
          <a:p>
            <a:r>
              <a:rPr lang="en-US" dirty="0" smtClean="0"/>
              <a:t>Known Answer and Monte Carlo tests</a:t>
            </a:r>
          </a:p>
          <a:p>
            <a:endParaRPr lang="en-US" dirty="0"/>
          </a:p>
          <a:p>
            <a:r>
              <a:rPr lang="en-US" dirty="0" smtClean="0"/>
              <a:t>Optional – constant time implementation</a:t>
            </a:r>
          </a:p>
        </p:txBody>
      </p:sp>
      <p:sp>
        <p:nvSpPr>
          <p:cNvPr id="2" name="Title 1"/>
          <p:cNvSpPr>
            <a:spLocks noGrp="1"/>
          </p:cNvSpPr>
          <p:nvPr>
            <p:ph type="title"/>
          </p:nvPr>
        </p:nvSpPr>
        <p:spPr/>
        <p:txBody>
          <a:bodyPr/>
          <a:lstStyle/>
          <a:p>
            <a:r>
              <a:rPr lang="en-US" dirty="0" smtClean="0"/>
              <a:t>Specification</a:t>
            </a:r>
            <a:endParaRPr lang="en-US" dirty="0"/>
          </a:p>
        </p:txBody>
      </p:sp>
    </p:spTree>
    <p:extLst>
      <p:ext uri="{BB962C8B-B14F-4D97-AF65-F5344CB8AC3E}">
        <p14:creationId xmlns:p14="http://schemas.microsoft.com/office/powerpoint/2010/main" val="23580091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endParaRPr lang="en-US" dirty="0" smtClean="0"/>
          </a:p>
          <a:p>
            <a:r>
              <a:rPr lang="en-US" dirty="0" smtClean="0"/>
              <a:t>Signed statements</a:t>
            </a:r>
          </a:p>
          <a:p>
            <a:pPr lvl="1"/>
            <a:r>
              <a:rPr lang="en-US" dirty="0" smtClean="0"/>
              <a:t>Submitted algorithm</a:t>
            </a:r>
          </a:p>
          <a:p>
            <a:pPr lvl="1"/>
            <a:r>
              <a:rPr lang="en-US" dirty="0" smtClean="0"/>
              <a:t>Implementations</a:t>
            </a:r>
          </a:p>
          <a:p>
            <a:endParaRPr lang="en-US" dirty="0" smtClean="0"/>
          </a:p>
          <a:p>
            <a:r>
              <a:rPr lang="en-US" dirty="0" smtClean="0"/>
              <a:t>Disclose known patent information</a:t>
            </a:r>
          </a:p>
          <a:p>
            <a:endParaRPr lang="en-US" dirty="0" smtClean="0"/>
          </a:p>
          <a:p>
            <a:r>
              <a:rPr lang="en-US" dirty="0" smtClean="0"/>
              <a:t>Available worldwide without royalties during the process</a:t>
            </a:r>
          </a:p>
          <a:p>
            <a:pPr lvl="1"/>
            <a:r>
              <a:rPr lang="en-US" dirty="0" smtClean="0"/>
              <a:t>If algorithm is not chosen for standardization, the rights will be returned to the submitters</a:t>
            </a:r>
          </a:p>
          <a:p>
            <a:endParaRPr lang="en-US" dirty="0"/>
          </a:p>
        </p:txBody>
      </p:sp>
      <p:sp>
        <p:nvSpPr>
          <p:cNvPr id="2" name="Title 1"/>
          <p:cNvSpPr>
            <a:spLocks noGrp="1"/>
          </p:cNvSpPr>
          <p:nvPr>
            <p:ph type="title"/>
          </p:nvPr>
        </p:nvSpPr>
        <p:spPr/>
        <p:txBody>
          <a:bodyPr/>
          <a:lstStyle/>
          <a:p>
            <a:r>
              <a:rPr lang="en-US" dirty="0" smtClean="0"/>
              <a:t>Intellectual Property</a:t>
            </a:r>
            <a:endParaRPr lang="en-US" dirty="0"/>
          </a:p>
        </p:txBody>
      </p:sp>
    </p:spTree>
    <p:extLst>
      <p:ext uri="{BB962C8B-B14F-4D97-AF65-F5344CB8AC3E}">
        <p14:creationId xmlns:p14="http://schemas.microsoft.com/office/powerpoint/2010/main" val="33364381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7580D707-9966-45D8-B5E7-3405C7A20576}" vid="{F174C18A-D26A-413A-8350-29D1265C1C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1327</TotalTime>
  <Words>917</Words>
  <Application>Microsoft Office PowerPoint</Application>
  <PresentationFormat>Widescreen</PresentationFormat>
  <Paragraphs>202</Paragraphs>
  <Slides>15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Lucida Sans Unicode</vt:lpstr>
      <vt:lpstr>Times New Roman</vt:lpstr>
      <vt:lpstr>Office Theme</vt:lpstr>
      <vt:lpstr>So what?</vt:lpstr>
      <vt:lpstr>The NIST PQC Project</vt:lpstr>
      <vt:lpstr>How soon do we need to worry?</vt:lpstr>
      <vt:lpstr>Call for Proposals</vt:lpstr>
      <vt:lpstr>Timeline</vt:lpstr>
      <vt:lpstr>Differences with AES/SHA-3 competitions</vt:lpstr>
      <vt:lpstr>Requirements</vt:lpstr>
      <vt:lpstr>Specification</vt:lpstr>
      <vt:lpstr>Intellectual Property</vt:lpstr>
      <vt:lpstr>Evaluation criteria</vt:lpstr>
      <vt:lpstr>Security Analysis</vt:lpstr>
      <vt:lpstr>Cost</vt:lpstr>
      <vt:lpstr>Algorithm and Implementation Characteristics</vt:lpstr>
      <vt:lpstr>Questions</vt:lpstr>
      <vt:lpstr>So What?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Moody, Dustin</dc:creator>
  <cp:lastModifiedBy>Moody, Dustin</cp:lastModifiedBy>
  <cp:revision>10</cp:revision>
  <dcterms:created xsi:type="dcterms:W3CDTF">2016-02-01T16:27:12Z</dcterms:created>
  <dcterms:modified xsi:type="dcterms:W3CDTF">2016-02-02T14:35:04Z</dcterms:modified>
</cp:coreProperties>
</file>