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358" r:id="rId3"/>
    <p:sldId id="257" r:id="rId4"/>
    <p:sldId id="300" r:id="rId5"/>
    <p:sldId id="258" r:id="rId6"/>
    <p:sldId id="259" r:id="rId7"/>
    <p:sldId id="262" r:id="rId8"/>
    <p:sldId id="288" r:id="rId9"/>
    <p:sldId id="299" r:id="rId10"/>
    <p:sldId id="336" r:id="rId11"/>
    <p:sldId id="340" r:id="rId12"/>
    <p:sldId id="276" r:id="rId13"/>
    <p:sldId id="283" r:id="rId14"/>
    <p:sldId id="348" r:id="rId15"/>
    <p:sldId id="290" r:id="rId16"/>
    <p:sldId id="347" r:id="rId17"/>
    <p:sldId id="350" r:id="rId18"/>
    <p:sldId id="346" r:id="rId19"/>
    <p:sldId id="349" r:id="rId20"/>
    <p:sldId id="359" r:id="rId21"/>
    <p:sldId id="360" r:id="rId22"/>
    <p:sldId id="361" r:id="rId23"/>
    <p:sldId id="364" r:id="rId24"/>
    <p:sldId id="365" r:id="rId25"/>
    <p:sldId id="366" r:id="rId26"/>
    <p:sldId id="370" r:id="rId27"/>
    <p:sldId id="368" r:id="rId28"/>
    <p:sldId id="369" r:id="rId29"/>
    <p:sldId id="371" r:id="rId30"/>
    <p:sldId id="362" r:id="rId31"/>
    <p:sldId id="363" r:id="rId32"/>
    <p:sldId id="372" r:id="rId33"/>
    <p:sldId id="357" r:id="rId34"/>
    <p:sldId id="352" r:id="rId35"/>
    <p:sldId id="351" r:id="rId36"/>
    <p:sldId id="353" r:id="rId37"/>
    <p:sldId id="354" r:id="rId38"/>
    <p:sldId id="355" r:id="rId39"/>
    <p:sldId id="35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antha" initials="S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02B61-5962-4441-AB00-D93B3503F70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CC1B2-92C5-4BD9-ACC5-33060CC071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1DA3-CC64-4330-A9F7-90DA5478F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05DA5-313C-420D-9598-F8B909D87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0074-D810-4973-986C-4DE250804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FF75-F4D3-4978-83F1-87C351139387}" type="datetime1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54C42-D45F-4B6C-87EC-E791412FC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9960F-266D-4A0F-AB54-7B429692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4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0FE4E-947F-4D69-8BB3-3FF92FFBD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68CE2-61F3-4C7F-9302-16D394D13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BAD86-5FB3-48D3-8459-C775163F1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A05B-580D-4B9D-923D-AF695F7E760E}" type="datetime1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C01D7-50DA-45D4-877B-338E1C10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A7E93-F935-4A86-94FE-20AB50F4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121807-DECC-410E-A909-97878F216C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DC762-35E8-44AA-87E9-E23D4442C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07332-CA96-427A-9F02-F4B602FED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10C1-2443-4EC1-A981-6816FA817CCD}" type="datetime1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50E12-40F9-4D88-A611-1EA1492C9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DA941-803A-4EE5-AA8F-58BACCA8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41044-BBC3-4F89-94F4-29F806FA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EC71B-ADA6-4BD2-AC0B-61AB191B0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9D276-A958-429A-8BAF-09A570160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51E-AAF3-43C5-8B08-926AADDA2DC0}" type="datetime1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B5480-56B4-4724-B496-8F4EB836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7C3E0-56D1-42C3-9C6C-7B175D49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4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10A48-8922-4C71-AA4D-1B667D31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C7F64-2F4E-4B88-AF34-1DA20352C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2E499-3C55-48E2-A760-7E9A1928F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BA56-372E-493A-BA83-4F0826F2F8DE}" type="datetime1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0201C-5ECE-44FB-807D-82BC442BD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4EFD-8556-43EA-8248-931E1E32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9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B7EA-DC64-470F-8652-9164B50E9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2DA1A-D3F8-45FB-AC17-644327B08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C7DA7-FDD3-4F18-A2C4-5D52E5B75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BCFB4-4721-46FE-96B2-B9EB67FD0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0EE0-E656-45A9-B6C0-16DA46825E7D}" type="datetime1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6F986-5B55-463A-B76C-1044F066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3AFCD-B5FE-4FF3-B802-B0626230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44AF-9A53-435A-8633-B584F880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83EFB-36B8-4C14-8094-CDDE88E51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C72C7-6AE4-4968-8AA2-C9E3F8FE5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F36F2-8EFA-4DFC-A6F1-056198B73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92E09-BCA6-44EB-A0CA-30D1A018F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B9D9CE-BB16-4803-A764-6D279F046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09B9-BB46-44A1-B31E-917496CEDAF9}" type="datetime1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9F8D7-68CA-45B8-AFF7-3C9BC951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26B7BA-F1CE-403E-BA44-DE5288A6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44926-504C-49D7-AE68-C6434CD04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1C00E2-7FF4-4CCE-8C92-3CC95E9D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82B3-24C4-4BD6-AD46-74A69D0FDCDE}" type="datetime1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273CA-840D-49F6-909A-6F04C65A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EDB732-3342-4BB6-8999-DCD02EF1C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1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06A7F-5821-4D54-A52C-3E586784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7E03-82E6-4B29-9EED-C8D70F791DEB}" type="datetime1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F8ADA6-EF88-487D-BFF8-D86D6D73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4E3D9-DDCB-45AC-A5E0-D89EABB5E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9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A281-4BD3-4F51-A603-8568F391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80D60-771F-4E1B-B990-3CC0F392C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6D968-E791-4F11-8860-DC81F9EF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1675A-9425-4A5F-BD75-97B43F1E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0F4F-5AF6-494E-8F26-430A0A911377}" type="datetime1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CFEC7-2235-4F4C-9129-B5C7CEB07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EDBE4-75D2-4DB9-8B99-92ADEA0C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0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5F9D-9155-48C4-B84C-BA38E8C6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4055B5-95DF-4106-A209-1C385F8F4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37D53-C2BB-4CEA-865B-CAB9129E9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4824F-F16E-45FA-AAA2-BFB9DE2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78C3-188F-4E9E-AF07-77881178498D}" type="datetime1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F7B3D-3631-4FDC-B136-0D8ECAF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64AC5-BEB1-4C1D-8786-619BA8C4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6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215907-2EEF-4522-A42F-306B7C6D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6EC9B-A3E5-4847-A46F-9DEA05428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6C7E1-78CF-4B2A-BADC-1C5963818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71BF4-7E5B-42C3-A676-B3F79D66D6CE}" type="datetime1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6CE0E-95DA-4A2A-BB02-8CB36F1F4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7D92F-212A-4670-9DEF-7AD12ED9D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3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rxiv.org/abs/1910.0081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hyperlink" Target="https://eprint.iacr.org/2019/731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4B91-EBB4-4B5E-975F-D60886097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74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Recent improvements in </a:t>
            </a:r>
            <a:r>
              <a:rPr lang="en-US" dirty="0" err="1"/>
              <a:t>MinRank</a:t>
            </a:r>
            <a:r>
              <a:rPr lang="en-US" dirty="0"/>
              <a:t> and RSD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E0B34-65EF-40EE-82EC-1C38051D5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20385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32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1F6F6-A9D1-4349-BF12-0A10545AC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RSD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16CC8-23EF-43B2-9FAA-F40AF079B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Almost all published research on RSD is by the authors of ROLLO and RQC</a:t>
            </a:r>
          </a:p>
          <a:p>
            <a:pPr lvl="1"/>
            <a:r>
              <a:rPr lang="en-US" dirty="0"/>
              <a:t>Needs more study</a:t>
            </a:r>
          </a:p>
          <a:p>
            <a:r>
              <a:rPr lang="en-US" dirty="0"/>
              <a:t>Parameters for ROLLO, RQC set based on “support trapping” attack</a:t>
            </a:r>
          </a:p>
          <a:p>
            <a:r>
              <a:rPr lang="en-US" dirty="0"/>
              <a:t>Personal opinion</a:t>
            </a:r>
          </a:p>
          <a:p>
            <a:pPr lvl="1"/>
            <a:r>
              <a:rPr lang="en-US" dirty="0"/>
              <a:t>RSD looks very closely related to multivariate cryptanalysis techniques (</a:t>
            </a:r>
            <a:r>
              <a:rPr lang="en-US"/>
              <a:t>MinRank </a:t>
            </a:r>
            <a:r>
              <a:rPr lang="en-US" dirty="0"/>
              <a:t>in particular)</a:t>
            </a:r>
          </a:p>
          <a:p>
            <a:pPr lvl="2"/>
            <a:r>
              <a:rPr lang="en-US" dirty="0"/>
              <a:t>Very different parameters, though!</a:t>
            </a:r>
          </a:p>
          <a:p>
            <a:pPr lvl="1"/>
            <a:r>
              <a:rPr lang="en-US" dirty="0"/>
              <a:t>More interaction with the multivariate community could increase confidence that we know the concrete hardness of RSD problem</a:t>
            </a:r>
          </a:p>
          <a:p>
            <a:pPr lvl="1"/>
            <a:r>
              <a:rPr lang="en-US" dirty="0"/>
              <a:t>We’re currently working on research in this direction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0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Trapping Attack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Gaborit</a:t>
            </a:r>
            <a:r>
              <a:rPr lang="en-US" dirty="0"/>
              <a:t>, </a:t>
            </a:r>
            <a:r>
              <a:rPr lang="en-US" dirty="0" err="1"/>
              <a:t>Ruatta</a:t>
            </a:r>
            <a:r>
              <a:rPr lang="en-US" dirty="0"/>
              <a:t>, </a:t>
            </a:r>
            <a:r>
              <a:rPr lang="en-US" dirty="0" err="1"/>
              <a:t>Schrek</a:t>
            </a:r>
            <a:r>
              <a:rPr lang="en-US" dirty="0"/>
              <a:t> 2013]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𝐻𝑒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Given: a solution exists (unknown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subspace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Guess a subspace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of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(Hope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Probability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𝐸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our guess is correct we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equations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variables.</a:t>
                </a:r>
              </a:p>
              <a:p>
                <a:pPr lvl="1"/>
                <a:r>
                  <a:rPr lang="en-US" dirty="0"/>
                  <a:t>Works as long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>
                  <a:ea typeface="Cambria Math"/>
                </a:endParaRPr>
              </a:p>
              <a:p>
                <a:pPr lvl="1"/>
                <a:r>
                  <a:rPr lang="en-US" dirty="0"/>
                  <a:t>So chose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Cost of attack: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09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EDE6-43BA-46EA-8BBD-6181B5AD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Trapping Attack Improved</a:t>
            </a:r>
            <a:br>
              <a:rPr lang="en-US" dirty="0"/>
            </a:br>
            <a:r>
              <a:rPr lang="en-US" dirty="0"/>
              <a:t>[Aragon, </a:t>
            </a:r>
            <a:r>
              <a:rPr lang="en-US" dirty="0" err="1"/>
              <a:t>Gaborit</a:t>
            </a:r>
            <a:r>
              <a:rPr lang="en-US" dirty="0"/>
              <a:t>, </a:t>
            </a:r>
            <a:r>
              <a:rPr lang="en-US" dirty="0" err="1"/>
              <a:t>Hauteville</a:t>
            </a:r>
            <a:r>
              <a:rPr lang="en-US" dirty="0"/>
              <a:t>, Tillich 2018]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F1011-EB60-4E3D-9BC1-976C47037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Linearly solve for a (high rank) solution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to the code space dual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resulting in a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 </m:t>
                    </m:r>
                  </m:oMath>
                </a14:m>
                <a:r>
                  <a:rPr lang="en-US" dirty="0"/>
                  <a:t>code</a:t>
                </a:r>
              </a:p>
              <a:p>
                <a:pPr lvl="1"/>
                <a:r>
                  <a:rPr lang="en-US" dirty="0"/>
                  <a:t> generated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Produce the corresponding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parity check matrix,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we can solve for a low rank solution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 =0</m:t>
                    </m:r>
                  </m:oMath>
                </a14:m>
                <a:r>
                  <a:rPr lang="en-US" dirty="0"/>
                  <a:t> using the support attack</a:t>
                </a:r>
              </a:p>
              <a:p>
                <a:r>
                  <a:rPr lang="en-US" dirty="0"/>
                  <a:t>Why is this better?</a:t>
                </a:r>
              </a:p>
              <a:p>
                <a:pPr lvl="1"/>
                <a:r>
                  <a:rPr lang="en-US" dirty="0"/>
                  <a:t>Now the attack finds a solution whenever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). Nearly a full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speedup</a:t>
                </a:r>
              </a:p>
              <a:p>
                <a:r>
                  <a:rPr lang="en-US" dirty="0"/>
                  <a:t>New complexity: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F1011-EB60-4E3D-9BC1-976C47037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98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B538-CAD2-447D-8D34-FF3FF3B3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Syndrome Decoding as </a:t>
            </a:r>
            <a:r>
              <a:rPr lang="en-US" dirty="0" err="1"/>
              <a:t>MinRank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6F901-14BA-470F-8284-C715A60704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We want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- linear combination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basis </a:t>
                </a:r>
                <a:r>
                  <a:rPr lang="en-US" dirty="0">
                    <a:solidFill>
                      <a:srgbClr val="00B050"/>
                    </a:solidFill>
                  </a:rPr>
                  <a:t>codewords</a:t>
                </a:r>
                <a:r>
                  <a:rPr lang="en-US" dirty="0">
                    <a:solidFill>
                      <a:schemeClr val="tx1"/>
                    </a:solidFill>
                  </a:rPr>
                  <a:t> of G’</a:t>
                </a:r>
              </a:p>
              <a:p>
                <a:pPr lvl="1"/>
                <a:r>
                  <a:rPr lang="en-US" dirty="0"/>
                  <a:t>Same as improved support trapping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Rewrite as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- linear combination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𝑚𝑘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linearly independent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matrices</a:t>
                </a:r>
                <a:r>
                  <a:rPr lang="en-US" dirty="0">
                    <a:solidFill>
                      <a:schemeClr val="tx1"/>
                    </a:solidFill>
                  </a:rPr>
                  <a:t> that has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</a:t>
                </a:r>
                <a:r>
                  <a:rPr lang="en-US" i="1" dirty="0">
                    <a:solidFill>
                      <a:schemeClr val="tx1"/>
                    </a:solidFill>
                  </a:rPr>
                  <a:t>The </a:t>
                </a:r>
                <a:r>
                  <a:rPr lang="en-US" i="1" dirty="0" err="1">
                    <a:solidFill>
                      <a:schemeClr val="tx1"/>
                    </a:solidFill>
                  </a:rPr>
                  <a:t>MinRank</a:t>
                </a:r>
                <a:r>
                  <a:rPr lang="en-US" i="1" dirty="0">
                    <a:solidFill>
                      <a:schemeClr val="tx1"/>
                    </a:solidFill>
                  </a:rPr>
                  <a:t> problem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Take a basis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multiply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basis elements by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basis codewords</a:t>
                </a:r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put each in matrix representation, to get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matrices</a:t>
                </a:r>
              </a:p>
              <a:p>
                <a:r>
                  <a:rPr lang="en-US" dirty="0"/>
                  <a:t>As with improved support trapping, we can use the large solution space to speed up the attack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Basically equivalent to targeting submatrices with rank 1 or 2 less than 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6F901-14BA-470F-8284-C715A60704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28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0B8A9-CC7C-45B1-8A67-80F483379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large Solution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9402C-48C4-4479-887F-6B226AC95D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Reduce the problem to solving for a (fixed position)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submatrix of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Option 1: Keep problem (nearly) as overdetermined as possible</a:t>
                </a:r>
              </a:p>
              <a:p>
                <a:pPr lvl="1"/>
                <a:r>
                  <a:rPr lang="en-US" dirty="0"/>
                  <a:t>If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 rank-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codeword, so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we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in the support space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we see that there is a rank-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codeword with 1 in its support</a:t>
                </a:r>
              </a:p>
              <a:p>
                <a:pPr lvl="1"/>
                <a:r>
                  <a:rPr lang="en-US" dirty="0"/>
                  <a:t>We can project out one column (representing the field element 1) and be guaranteed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 submatrix of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Option 2: Make the target rank as low as possible</a:t>
                </a:r>
              </a:p>
              <a:p>
                <a:pPr lvl="1"/>
                <a:r>
                  <a:rPr lang="en-US" dirty="0"/>
                  <a:t>We can consider smaller submatrices as well</a:t>
                </a:r>
              </a:p>
              <a:p>
                <a:pPr lvl="1"/>
                <a:r>
                  <a:rPr lang="en-US" dirty="0"/>
                  <a:t>If we let our </a:t>
                </a:r>
                <a:r>
                  <a:rPr lang="en-US" dirty="0" err="1"/>
                  <a:t>MinRank</a:t>
                </a:r>
                <a:r>
                  <a:rPr lang="en-US" dirty="0"/>
                  <a:t> problem be minimally determined, we have a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submatrix of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among the solutions with probability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𝑚𝑟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EB9402C-48C4-4479-887F-6B226AC95D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79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9BE5A-160A-4D50-8542-DC4516D5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Techniques for </a:t>
            </a:r>
            <a:r>
              <a:rPr lang="en-US" dirty="0" err="1"/>
              <a:t>MinRank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1. Linear Algebra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B2827-B61F-4EE8-A332-441B9454F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Important technique for attacking multivariate scheme, Rainbow</a:t>
            </a:r>
          </a:p>
          <a:p>
            <a:r>
              <a:rPr lang="en-US" dirty="0"/>
              <a:t>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Guess </a:t>
            </a:r>
            <a:r>
              <a:rPr lang="en-US" i="1" dirty="0">
                <a:solidFill>
                  <a:schemeClr val="accent1"/>
                </a:solidFill>
              </a:rPr>
              <a:t>subspace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right or left kernel </a:t>
            </a:r>
            <a:r>
              <a:rPr lang="en-US" dirty="0"/>
              <a:t>of target matrix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correct, solve linearly for combination of matrices having guessed kernel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Repeat as necessary</a:t>
            </a:r>
          </a:p>
          <a:p>
            <a:r>
              <a:rPr lang="en-US" dirty="0"/>
              <a:t>Compare to support trapping: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Guess </a:t>
            </a:r>
            <a:r>
              <a:rPr lang="en-US" i="1" dirty="0">
                <a:solidFill>
                  <a:schemeClr val="accent1"/>
                </a:solidFill>
              </a:rPr>
              <a:t>space containing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row or column space</a:t>
            </a:r>
            <a:r>
              <a:rPr lang="en-US" dirty="0"/>
              <a:t> of target matrix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correct, solve linearly for combination of matrices having row/column space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Repeat as necessary</a:t>
            </a:r>
          </a:p>
          <a:p>
            <a:r>
              <a:rPr lang="en-US" dirty="0"/>
              <a:t>These appear to be dual descriptions of the same attack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38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AD871-19AA-43E7-B43F-490C6B3DF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Techniques for </a:t>
            </a:r>
            <a:r>
              <a:rPr lang="en-US" dirty="0" err="1"/>
              <a:t>MinRank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2. Minors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B1071B-9FF7-44A9-928C-7AF99CB4BD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Important technique for attacking multivariate scheme, </a:t>
                </a:r>
                <a:r>
                  <a:rPr lang="en-US" dirty="0" err="1"/>
                  <a:t>HFEv</a:t>
                </a:r>
                <a:r>
                  <a:rPr lang="en-US" dirty="0"/>
                  <a:t>- (aka </a:t>
                </a:r>
                <a:r>
                  <a:rPr lang="en-US" dirty="0" err="1"/>
                  <a:t>GeMMS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Solve for linear combination coefficient by solving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system setting minors of target matrix to zero</a:t>
                </a:r>
              </a:p>
              <a:p>
                <a:r>
                  <a:rPr lang="en-US" dirty="0"/>
                  <a:t>For most multivariate instances, can be solved at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by linearization</a:t>
                </a:r>
              </a:p>
              <a:p>
                <a:pPr lvl="1"/>
                <a:r>
                  <a:rPr lang="en-US" dirty="0"/>
                  <a:t>This would give complexity exponential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But unlike typical multivariate instances, there aren’t enough minors to linearize over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monomials</a:t>
                </a:r>
              </a:p>
              <a:p>
                <a:pPr lvl="1"/>
                <a:r>
                  <a:rPr lang="en-US" dirty="0"/>
                  <a:t>Complexity probably more like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But this is still better than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support trapping</a:t>
                </a:r>
              </a:p>
              <a:p>
                <a:pPr lvl="1"/>
                <a:r>
                  <a:rPr lang="en-US" dirty="0"/>
                  <a:t>Likely overtakes support trapping between category 3 and 5 parameters (based on assumption minors system is semiregular)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B1071B-9FF7-44A9-928C-7AF99CB4BD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5C74E0-92A5-4D04-8653-BA9C47A5E6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Heuristic argument that solving degree for minors should be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5C74E0-92A5-4D04-8653-BA9C47A5E6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4286" b="-2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828415-F13D-442B-81F6-2FC40D6BD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have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minors equations in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monomials</a:t>
                </a:r>
              </a:p>
              <a:p>
                <a:r>
                  <a:rPr lang="en-US" dirty="0"/>
                  <a:t>If we multiply these equations by all the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monomials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equations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dirty="0"/>
                  <a:t> monomials</a:t>
                </a:r>
              </a:p>
              <a:p>
                <a:r>
                  <a:rPr lang="en-US" dirty="0"/>
                  <a:t>Setting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dirty="0"/>
                  <a:t> and solving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gives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when</a:t>
                </a:r>
              </a:p>
              <a:p>
                <a:r>
                  <a:rPr lang="en-US" dirty="0"/>
                  <a:t>This however does not take trivial syzygies into account, but </a:t>
                </a:r>
                <a:r>
                  <a:rPr lang="en-US" dirty="0" err="1"/>
                  <a:t>asymptotics</a:t>
                </a:r>
                <a:r>
                  <a:rPr lang="en-US" dirty="0"/>
                  <a:t> seem only to get really strange when the </a:t>
                </a:r>
                <a:r>
                  <a:rPr lang="en-US" dirty="0" err="1"/>
                  <a:t>MinRank</a:t>
                </a:r>
                <a:r>
                  <a:rPr lang="en-US" dirty="0"/>
                  <a:t> problem is very close to determined</a:t>
                </a:r>
              </a:p>
              <a:p>
                <a:r>
                  <a:rPr lang="en-US" dirty="0"/>
                  <a:t>The systems we’re interested in typically are overdetermined by a factor of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 (which is 2 or 3)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5828415-F13D-442B-81F6-2FC40D6BD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560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66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9BE5A-160A-4D50-8542-DC4516D5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Techniques for </a:t>
            </a:r>
            <a:r>
              <a:rPr lang="en-US" dirty="0" err="1"/>
              <a:t>MinRank</a:t>
            </a:r>
            <a:br>
              <a:rPr lang="en-US" dirty="0"/>
            </a:br>
            <a:r>
              <a:rPr lang="en-US" dirty="0"/>
              <a:t>3. Kipnis-Shamir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1B2827-B61F-4EE8-A332-441B9454F2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Similar applications to Minors Modeling</a:t>
                </a:r>
              </a:p>
              <a:p>
                <a:r>
                  <a:rPr lang="en-US" dirty="0"/>
                  <a:t>Solve bilinear system in linear coefficients for matrices and degrees of freedom for right or left kernel space of target matrix: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Kipnis-Shamir has many degree fall equations from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which are related in structure to the minors equations, but sometimes better</a:t>
                </a:r>
              </a:p>
              <a:p>
                <a:r>
                  <a:rPr lang="en-US" dirty="0"/>
                  <a:t>KS often gives results better than minors in practice (analysis is ongoing)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61B2827-B61F-4EE8-A332-441B9454F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333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23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692D-64AB-47F4-B437-60F7F0F1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for KS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6C9ADD-8DC5-41F3-8FFA-B0D158C048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Want to 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mr>
                        </m:m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Label rows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Label last r columns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dirty="0"/>
                  <a:t> and remaining submatrix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b="0" i="1" baseline="3000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b="0" i="1" baseline="3000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C6C9ADD-8DC5-41F3-8FFA-B0D158C048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2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D1EC-4EB0-46F1-AEF1-B800AEE9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MinRank</a:t>
            </a:r>
            <a:r>
              <a:rPr lang="en-US" dirty="0"/>
              <a:t>, the basic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333F8A-A587-4618-9F30-26E81933FE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matrices of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over a (finite) field, find a linear combination with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Applications:</a:t>
                </a:r>
              </a:p>
              <a:p>
                <a:pPr lvl="1"/>
                <a:r>
                  <a:rPr lang="en-US" dirty="0"/>
                  <a:t>Key recovery for Rainbow, </a:t>
                </a:r>
                <a:r>
                  <a:rPr lang="en-US" dirty="0" err="1"/>
                  <a:t>HFEv</a:t>
                </a:r>
                <a:r>
                  <a:rPr lang="en-US" dirty="0"/>
                  <a:t>- (</a:t>
                </a:r>
                <a:r>
                  <a:rPr lang="en-US" dirty="0" err="1"/>
                  <a:t>GeMSS</a:t>
                </a:r>
                <a:r>
                  <a:rPr lang="en-US" dirty="0"/>
                  <a:t>) and many other multivariate schemes</a:t>
                </a:r>
              </a:p>
              <a:p>
                <a:pPr lvl="2"/>
                <a:r>
                  <a:rPr lang="en-US" dirty="0"/>
                  <a:t>Also ZHFE, Simple Matrix encryption, HFERP…</a:t>
                </a:r>
              </a:p>
              <a:p>
                <a:pPr lvl="1"/>
                <a:r>
                  <a:rPr lang="en-US" dirty="0"/>
                  <a:t>Key and message recovery for rank-based crypto (ROLLO and RQC)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333F8A-A587-4618-9F30-26E81933FE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9B6F4-A04C-418F-A487-07FBB01B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55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5E78-FA11-472A-8C3E-484C2A89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better way: Syndrome modeling</a:t>
            </a:r>
            <a:br>
              <a:rPr lang="en-US" dirty="0"/>
            </a:br>
            <a:r>
              <a:rPr lang="en-US" dirty="0"/>
              <a:t>(Bardet, Bros, Gaborit, Neiger, Ruatta, Tillich 2019)</a:t>
            </a:r>
            <a:br>
              <a:rPr lang="en-US" dirty="0"/>
            </a:br>
            <a:r>
              <a:rPr lang="en-US" dirty="0">
                <a:hlinkClick r:id="rId2"/>
              </a:rPr>
              <a:t>https://arxiv.org/abs/1910.00810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E1C1EC-2817-4347-9CD9-20AE7FBAFF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Since our target matrix is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it can be decomposed as the product of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can generically be applied to </a:t>
                </a:r>
                <a:r>
                  <a:rPr lang="en-US" dirty="0" err="1"/>
                  <a:t>MinRank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It turns out to be dual to KS in much the same way as Support Trapping is dual to linear algebra search</a:t>
                </a:r>
              </a:p>
              <a:p>
                <a:r>
                  <a:rPr lang="en-US" dirty="0"/>
                  <a:t>But Bardet et al. use the algebraic structure and make it look more like RSD</a:t>
                </a:r>
              </a:p>
              <a:p>
                <a:pPr lvl="1"/>
                <a:r>
                  <a:rPr lang="en-US" dirty="0"/>
                  <a:t>Think of S as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matrix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and solve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𝑆𝐶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000" dirty="0"/>
                  <a:t>Note: Since the components of C are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200" dirty="0"/>
                  <a:t> you’re still solving this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𝑟𝑚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𝑟𝑛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/>
                  <a:t>variabales</a:t>
                </a:r>
                <a:r>
                  <a:rPr lang="en-US" sz="2200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200" dirty="0"/>
                  <a:t>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200" dirty="0"/>
                  <a:t> multiplication is still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200" dirty="0"/>
                  <a:t> bilinear.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E1C1EC-2817-4347-9CD9-20AE7FBAFF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50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26C2E-EE2F-4C54-8082-7B9D7E7E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58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19173-8EAA-4D32-ACCD-478752EA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Bardet et al. Continued</a:t>
            </a:r>
            <a:br>
              <a:rPr lang="en-US" dirty="0"/>
            </a:br>
            <a:r>
              <a:rPr lang="en-US" dirty="0"/>
              <a:t>Using algebraic structure how?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B0C478-51BC-42A8-BD0A-D0ECC63B89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</a:t>
                </a:r>
                <a:r>
                  <a:rPr lang="en-US" dirty="0">
                    <a:solidFill>
                      <a:schemeClr val="tx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𝑆𝐶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better?</a:t>
                </a:r>
              </a:p>
              <a:p>
                <a:r>
                  <a:rPr lang="en-US" dirty="0"/>
                  <a:t>It has fewer variables (and fewer equations)</a:t>
                </a:r>
              </a:p>
              <a:p>
                <a:pPr lvl="1"/>
                <a:r>
                  <a:rPr lang="en-US" dirty="0"/>
                  <a:t>But you can get the same with generic </a:t>
                </a:r>
                <a:r>
                  <a:rPr lang="en-US" dirty="0" err="1"/>
                  <a:t>MinRank</a:t>
                </a:r>
                <a:r>
                  <a:rPr lang="en-US" dirty="0"/>
                  <a:t> (KS or it’s dual) by eliminating variables that only occur linearly</a:t>
                </a:r>
              </a:p>
              <a:p>
                <a:r>
                  <a:rPr lang="en-US" dirty="0"/>
                  <a:t>No, there’s a bigger advantage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B0C478-51BC-42A8-BD0A-D0ECC63B89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120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EE892-4DFF-400B-AFF1-73158CE8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87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C0697D-705A-4497-A88A-0DC7B3EC038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Bardet et al. Continued</a:t>
                </a:r>
                <a:br>
                  <a:rPr lang="en-US" dirty="0"/>
                </a:br>
                <a:r>
                  <a:rPr lang="en-US" dirty="0" err="1"/>
                  <a:t>MaxMinors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C0697D-705A-4497-A88A-0DC7B3EC03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51C37-EC44-4CFB-8EE3-176A9C481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 is a left kernel vector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requires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has rank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means all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minors of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equal 0</a:t>
                </a:r>
              </a:p>
              <a:p>
                <a:r>
                  <a:rPr lang="en-US" dirty="0"/>
                  <a:t>So we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equations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Equivalently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equations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Bardet et al. get this a more complicated way</a:t>
                </a:r>
              </a:p>
              <a:p>
                <a:pPr lvl="1"/>
                <a:r>
                  <a:rPr lang="en-US" dirty="0"/>
                  <a:t>Use Jacobian analysis from Verbel, Baena, Cabarcas, Perlner, </a:t>
                </a:r>
                <a:r>
                  <a:rPr lang="en-US" dirty="0" err="1"/>
                  <a:t>SmithTone</a:t>
                </a:r>
                <a:r>
                  <a:rPr lang="en-US" dirty="0"/>
                  <a:t> 2019</a:t>
                </a:r>
              </a:p>
              <a:p>
                <a:pPr lvl="1"/>
                <a:r>
                  <a:rPr lang="en-US" dirty="0"/>
                  <a:t>To show that the minors equations can be obtained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by</a:t>
                </a:r>
              </a:p>
              <a:p>
                <a:pPr lvl="1"/>
                <a:r>
                  <a:rPr lang="en-US" dirty="0"/>
                  <a:t>Multiplying the degree-2 equation by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polynomials and canceling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terms (</a:t>
                </a:r>
                <a:r>
                  <a:rPr lang="en-US" dirty="0" err="1"/>
                  <a:t>Gröbner</a:t>
                </a:r>
                <a:r>
                  <a:rPr lang="en-US" dirty="0"/>
                  <a:t> basis stuff)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51C37-EC44-4CFB-8EE3-176A9C481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224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286AC-3F31-4845-B06D-9743E66F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72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63E5567-2759-4147-B240-E3CF180543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use </a:t>
                </a:r>
                <a:r>
                  <a:rPr lang="en-US" dirty="0" err="1"/>
                  <a:t>MaxMinors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) to 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63E5567-2759-4147-B240-E3CF180543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98A45-092D-48BF-8C35-B0C22009A7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as a column vector of row vectors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Then we can write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Note the minors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are  antisymmetric with respect to swapping rows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A little contemplation should convince you this means the minors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are linear combinations of minors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98A45-092D-48BF-8C35-B0C22009A7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44D58-88FA-471E-8A88-5FB35F85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17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2D312D0-5FC2-404D-AC4B-B3F64C1696C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use </a:t>
                </a:r>
                <a:r>
                  <a:rPr lang="en-US" dirty="0" err="1"/>
                  <a:t>MaxMinors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) to solve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2D312D0-5FC2-404D-AC4B-B3F64C1696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AB766C-A621-41AD-92C9-02620202D6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Recall we have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linear equations in the 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So, whenever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we can solve for the minors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Given the 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we can 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 uniquely, but doesn’t matter</a:t>
                </a:r>
              </a:p>
              <a:p>
                <a:pPr lvl="1"/>
                <a:r>
                  <a:rPr lang="en-US" dirty="0"/>
                  <a:t>Assume the minor corresponding to the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columns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nonzero</a:t>
                </a:r>
              </a:p>
              <a:p>
                <a:pPr lvl="1"/>
                <a:r>
                  <a:rPr lang="en-US" dirty="0"/>
                  <a:t>We can set the first r columns equal to an identity matrix i.e.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Note that each entry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equal to a minor consisting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of the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columns and one additional column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Once 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we can solve linearly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AB766C-A621-41AD-92C9-02620202D6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1401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041F1-8203-4369-899D-BEDDDDEE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45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B82245-745F-43A4-B262-A7F871263A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B82245-745F-43A4-B262-A7F871263A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5B05FF-DCD8-493A-978B-4F5D2DF191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realistic parameters m grows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grows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for key recovery and ROLLO-I,II Message recovery </a:t>
                </a:r>
              </a:p>
              <a:p>
                <a:pPr lvl="2"/>
                <a:r>
                  <a:rPr lang="en-US" dirty="0"/>
                  <a:t>Attack stops working around r=7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for RQC, ROLLO-III message recovery</a:t>
                </a:r>
              </a:p>
              <a:p>
                <a:pPr lvl="2"/>
                <a:r>
                  <a:rPr lang="en-US" dirty="0"/>
                  <a:t>Attack stops working around r=13</a:t>
                </a:r>
              </a:p>
              <a:p>
                <a:r>
                  <a:rPr lang="en-US" dirty="0"/>
                  <a:t>What then?</a:t>
                </a:r>
              </a:p>
              <a:p>
                <a:pPr lvl="1"/>
                <a:r>
                  <a:rPr lang="en-US" dirty="0"/>
                  <a:t>Bardet. et al had experiments suggesting Syndrome modeling solving degree for small examples never exceeded r+2</a:t>
                </a:r>
              </a:p>
              <a:p>
                <a:pPr lvl="1"/>
                <a:r>
                  <a:rPr lang="en-US" dirty="0"/>
                  <a:t>But had no theory to support this (turns out not to extend to)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5B05FF-DCD8-493A-978B-4F5D2DF191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18119-D8CB-4581-8FE6-ABAE5F223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13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6EEC-F32C-4CD4-9A09-24D2CD535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1: Guessing some variables in 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40BC62-1A8C-4F1C-AC0D-567CF76996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Guess a full rank submatrix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Set it to Identity</a:t>
                </a:r>
              </a:p>
              <a:p>
                <a:pPr lvl="1"/>
                <a:r>
                  <a:rPr lang="en-US" dirty="0"/>
                  <a:t>Probability ~29%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Guess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additional columns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Now there are 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linearly independent columns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Can linearize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40BC62-1A8C-4F1C-AC0D-567CF76996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66C7B-A41A-4744-A283-F9EBB114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64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7EC7CC-3E44-4799-9F0A-E8E19927B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2: Linearizing over something else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DEAC712-0043-4D20-AE24-BA5F07D7665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Recall one of the systems we had was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We’re going to linearize over minors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times monomials of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Take our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𝑀𝑎𝑥𝑀𝑖𝑛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𝐶𝐻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 equations and multiply by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monomials</a:t>
                </a:r>
              </a:p>
              <a:p>
                <a:endParaRPr lang="en-US" dirty="0"/>
              </a:p>
              <a:p>
                <a:r>
                  <a:rPr lang="en-US" dirty="0"/>
                  <a:t>Get some extra equations by…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DEAC712-0043-4D20-AE24-BA5F07D766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059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3E69612-7DCB-4FF9-BB6C-5450BF06071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Consider a row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It is linearly dependent on the rows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𝑆𝐶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has rank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So it’s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+1)×(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minors are zero </a:t>
                </a:r>
              </a:p>
              <a:p>
                <a:r>
                  <a:rPr lang="en-US" dirty="0"/>
                  <a:t>Note these  minors can be expanded as linear polynomials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times 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Multiply by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monomials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3E69612-7DCB-4FF9-BB6C-5450BF0607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294" t="-13025" r="-94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EB8E8-1494-4356-9AC7-FF348895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42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D0C5CACC-12D9-4F86-8C10-55B9396440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big does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need to be?</a:t>
                </a:r>
              </a:p>
            </p:txBody>
          </p:sp>
        </mc:Choice>
        <mc:Fallback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D0C5CACC-12D9-4F86-8C10-55B9396440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2495A1B-A871-46E7-9697-9643803879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From </a:t>
                </a:r>
                <a:r>
                  <a:rPr lang="en-US" dirty="0" err="1"/>
                  <a:t>MaxMin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) we get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of the equations we need</a:t>
                </a:r>
              </a:p>
              <a:p>
                <a:r>
                  <a:rPr lang="en-US" dirty="0"/>
                  <a:t>From minors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𝑆𝐶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dirty="0"/>
                  <a:t> of the equations we need</a:t>
                </a:r>
              </a:p>
              <a:p>
                <a:r>
                  <a:rPr lang="en-US" dirty="0"/>
                  <a:t>Note the second category of equations does most of the work for large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second category is available for generic </a:t>
                </a:r>
                <a:r>
                  <a:rPr lang="en-US" dirty="0" err="1"/>
                  <a:t>minrank</a:t>
                </a:r>
                <a:r>
                  <a:rPr lang="en-US" dirty="0"/>
                  <a:t> instances too! 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2495A1B-A871-46E7-9697-9643803879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7B5E4-C0FF-4FC0-B67B-6221A987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23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5746426-979F-4B56-9AB0-616A97DD51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Option 3: Linearize over 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monomials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5746426-979F-4B56-9AB0-616A97DD51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E6AE0A-B2C0-45E5-A027-97EC98AC7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Recall, we can fix a column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for free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Now use minors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sSubSup>
                                      <m:sSub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can’t use minors of C but with only these equations we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 of the equations we need</a:t>
                </a:r>
              </a:p>
              <a:p>
                <a:r>
                  <a:rPr lang="en-US" dirty="0"/>
                  <a:t>This may be the limiting attack for setting category 5 parameters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E6AE0A-B2C0-45E5-A027-97EC98AC7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0883F-209A-4C47-938D-F5D3F75A4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1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1E111-DDEA-4B92-A9F0-7D72A838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Based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F3E58-E72C-4A0A-9DC6-F770F0EB6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Historically, Rank-Based Cryptography has been considered a subset of Code-Based Cryptography</a:t>
            </a:r>
          </a:p>
          <a:p>
            <a:endParaRPr lang="en-US" dirty="0"/>
          </a:p>
          <a:p>
            <a:r>
              <a:rPr lang="en-US" dirty="0"/>
              <a:t>Arguably, this makes about as much sense as including Lattice-Based Cryptography in Code-Based Cryptography</a:t>
            </a:r>
          </a:p>
          <a:p>
            <a:endParaRPr lang="en-US" dirty="0"/>
          </a:p>
          <a:p>
            <a:r>
              <a:rPr lang="en-US" dirty="0"/>
              <a:t>Code-Based and Rank-Based and Lattice-Based Cryptography feature similar constructions but different attacks </a:t>
            </a:r>
          </a:p>
          <a:p>
            <a:endParaRPr lang="en-US" dirty="0"/>
          </a:p>
          <a:p>
            <a:r>
              <a:rPr lang="en-US" dirty="0"/>
              <a:t>Rank-Based attacks look most like multivariate attacks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41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E5FE1-7D1B-4245-9598-059E4E78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estimate from Bardet et al: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81A969-5C8C-42E6-8ED1-E67D70C7E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551345"/>
            <a:ext cx="7690338" cy="49415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2913F-9E6A-4FB6-9797-E1CE919F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46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FCBE3-1C76-4958-A009-C2E4261F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to Bardet et al.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7AD4A9-16B0-4D82-8B22-BC31F8ADF8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Linearize over fewer variables at the same degree</a:t>
                </a:r>
              </a:p>
              <a:p>
                <a:pPr lvl="1"/>
                <a:r>
                  <a:rPr lang="en-US" dirty="0"/>
                  <a:t>Bardet et al. assumed you need to linearize over degree d monomials in all the entries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i.e. matrix size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But you only need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Better characterize the solving degree when it isn’t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7AD4A9-16B0-4D82-8B22-BC31F8ADF8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5A14C-10B7-4412-90EC-40DB99726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52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3674-60C6-4910-BBBB-4FFEE7EAD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effect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22B41-0DC2-4845-9E08-C74718CD54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All published parameters of ROLLO RQC are below NIST category 1</a:t>
                </a:r>
              </a:p>
              <a:p>
                <a:pPr lvl="1"/>
                <a:r>
                  <a:rPr lang="en-US" dirty="0"/>
                  <a:t>Except ROLLO-I-256, which costs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156</m:t>
                        </m:r>
                      </m:sup>
                    </m:sSup>
                  </m:oMath>
                </a14:m>
                <a:r>
                  <a:rPr lang="en-US" dirty="0"/>
                  <a:t> bit operations to break.</a:t>
                </a:r>
              </a:p>
              <a:p>
                <a:r>
                  <a:rPr lang="en-US" dirty="0"/>
                  <a:t>ROLLO, RQC parameters with rank 5,6, recommended for 128 and 192 bits security respectively broken in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75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90</m:t>
                        </m:r>
                      </m:sup>
                    </m:sSup>
                  </m:oMath>
                </a14:m>
                <a:r>
                  <a:rPr lang="en-US" dirty="0"/>
                  <a:t> bit operations respectively</a:t>
                </a:r>
              </a:p>
              <a:p>
                <a:r>
                  <a:rPr lang="en-US" dirty="0"/>
                  <a:t>Much stronger theory for setting parameters </a:t>
                </a:r>
                <a:r>
                  <a:rPr lang="en-US"/>
                  <a:t>going forward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22B41-0DC2-4845-9E08-C74718CD54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C3671-D70E-4637-8DC6-C7E91A01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66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3A5E9-2D87-4A5B-B762-76457E01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8C3F6-3474-4A25-AAF8-144A25E72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Bonus slides revealing how confused I was 4 months ago follow…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75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FF9B6-E1B7-440F-BE8C-405540A70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falls in GF(2)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7E1AEF-B84B-4571-9AA9-D6CCD3568C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Can produce a linear combination of KS equations by </a:t>
                </a:r>
              </a:p>
              <a:p>
                <a:pPr lvl="1"/>
                <a:r>
                  <a:rPr lang="en-US" dirty="0"/>
                  <a:t>left multiplying KS equations by row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right multiplying them by column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Can produce a degree fall by multiplying this equation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additional factors from each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First term of resulting degree fall equation can be written as tensor expression: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⊗…⊗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⊗…⊗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baseline="3000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⊗…⊗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Other terms can be written similarly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C7E1AEF-B84B-4571-9AA9-D6CCD3568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33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0E054-D5AB-4362-8C10-5DD4475D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Degree falls from the Jacobian</a:t>
            </a:r>
            <a:br>
              <a:rPr lang="en-US" dirty="0"/>
            </a:br>
            <a:r>
              <a:rPr lang="en-US" sz="2700" dirty="0"/>
              <a:t>(Verbel, Baena, Cabarcas, Perlner, Smith-Tone 2019)</a:t>
            </a:r>
            <a:br>
              <a:rPr lang="en-US" sz="2700" dirty="0"/>
            </a:br>
            <a:r>
              <a:rPr lang="en-US" sz="2700" dirty="0">
                <a:hlinkClick r:id="rId2"/>
              </a:rPr>
              <a:t>https://eprint.iacr.org/2019/731.pdf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40B5C9-D7C9-45B5-8394-56DDFABFC1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Treat 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as independent variables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KS equations: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are bilinear in variable sets: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Degree fall equations can be produced by multiplying vector of equations by its </a:t>
                </a:r>
                <a:r>
                  <a:rPr lang="en-US" i="1" dirty="0"/>
                  <a:t>Jacobian </a:t>
                </a:r>
                <a:r>
                  <a:rPr lang="en-US" dirty="0" err="1"/>
                  <a:t>w.r.t.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40B5C9-D7C9-45B5-8394-56DDFABFC1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4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3177-16FE-4C04-8A8D-93CE1A66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falls from Jacobian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A0B6C-EAA8-46DA-8FCF-8C33FE639C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Jacobian has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⋯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⊗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i="1" baseline="30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i="1" baseline="30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𝑎</m:t>
                                                      </m:r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+1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⋮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𝑟</m:t>
                                                      </m:r>
                                                      <m:r>
                                                        <a:rPr lang="en-US" i="1" baseline="3000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Kernel elements of Jacobian can be constructed by taking tensor product of </a:t>
                </a:r>
              </a:p>
              <a:p>
                <a:pPr marL="457200" lvl="1" indent="0">
                  <a:buNone/>
                </a:pPr>
                <a:endParaRPr lang="en-US" i="1" dirty="0"/>
              </a:p>
              <a:p>
                <a:pPr lvl="1"/>
                <a:r>
                  <a:rPr lang="en-US" i="1" dirty="0"/>
                  <a:t>Left Kernel </a:t>
                </a:r>
                <a:r>
                  <a:rPr lang="en-US" dirty="0"/>
                  <a:t>element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and (transpose of) </a:t>
                </a:r>
                <a:r>
                  <a:rPr lang="en-US" i="1" dirty="0"/>
                  <a:t>Right Kernel </a:t>
                </a:r>
                <a:r>
                  <a:rPr lang="en-US" dirty="0"/>
                  <a:t>element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i="1" baseline="3000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baseline="30000" dirty="0"/>
              </a:p>
              <a:p>
                <a:r>
                  <a:rPr lang="en-US" dirty="0"/>
                  <a:t>Nonzero part of degree fall equations has the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⊗…⊗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⊗…⊗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i="1" baseline="3000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are arbitrary antisymmetric tensors (except components with repeated indices are 0)</a:t>
                </a:r>
              </a:p>
              <a:p>
                <a:pPr lvl="1"/>
                <a:r>
                  <a:rPr lang="en-US" dirty="0"/>
                  <a:t>Similar to GF(2) degree falls from before except GF(2) degree falls use symmetric tensors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⊗…⊗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⊗…⊗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and have extra terms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A0B6C-EAA8-46DA-8FCF-8C33FE639C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76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ED2C1-CD41-4045-8938-E820F11CB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 GF(2) degree falls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2A9BD-1C1E-41C5-9896-5F5535E80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ROLLO and RQC both use GF(2)</a:t>
            </a:r>
          </a:p>
          <a:p>
            <a:r>
              <a:rPr lang="en-US" dirty="0"/>
              <a:t>GF(2) has both kinds of degree falls</a:t>
            </a:r>
          </a:p>
          <a:p>
            <a:r>
              <a:rPr lang="en-US" dirty="0"/>
              <a:t>However</a:t>
            </a:r>
          </a:p>
          <a:p>
            <a:pPr lvl="1"/>
            <a:r>
              <a:rPr lang="en-US" dirty="0"/>
              <a:t>Symmetry and </a:t>
            </a:r>
            <a:r>
              <a:rPr lang="en-US" dirty="0" err="1"/>
              <a:t>Antisymmetry</a:t>
            </a:r>
            <a:r>
              <a:rPr lang="en-US" dirty="0"/>
              <a:t> are the same in GF(2)</a:t>
            </a:r>
          </a:p>
          <a:p>
            <a:pPr lvl="1"/>
            <a:r>
              <a:rPr lang="en-US" dirty="0"/>
              <a:t>The extra terms in the GF(2)-specific degree falls have fewer degrees of freedom from the first term</a:t>
            </a:r>
          </a:p>
          <a:p>
            <a:pPr lvl="1"/>
            <a:r>
              <a:rPr lang="en-US" dirty="0"/>
              <a:t>So we expect a high dimensional intersection between the two spaces of degree fall equations</a:t>
            </a:r>
          </a:p>
          <a:p>
            <a:r>
              <a:rPr lang="en-US" dirty="0"/>
              <a:t>Attacks in GF(2) are probably somewhat cheaper but have the same </a:t>
            </a:r>
            <a:r>
              <a:rPr lang="en-US" dirty="0" err="1"/>
              <a:t>asymptotics</a:t>
            </a:r>
            <a:r>
              <a:rPr lang="en-US" dirty="0"/>
              <a:t> as other choices of GF(q)</a:t>
            </a:r>
          </a:p>
          <a:p>
            <a:r>
              <a:rPr lang="en-US" dirty="0"/>
              <a:t>Needs more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41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0B27-BFD1-49C7-95DC-7CF4C412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best strategy for solving?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E77732-E9AB-4ED1-BF93-2BBC40425C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can explicitly construct a large class of degree fall equations</a:t>
                </a:r>
              </a:p>
              <a:p>
                <a:pPr lvl="1"/>
                <a:r>
                  <a:rPr lang="en-US" dirty="0"/>
                  <a:t>But not enough to linearize directly</a:t>
                </a:r>
              </a:p>
              <a:p>
                <a:r>
                  <a:rPr lang="en-US" dirty="0"/>
                  <a:t>And they are multilinear in variable subsets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Rather than blindly running f4 etc. might it be better to use an XL-like strategy where:</a:t>
                </a:r>
              </a:p>
              <a:p>
                <a:pPr lvl="1"/>
                <a:r>
                  <a:rPr lang="en-US" dirty="0"/>
                  <a:t>Degree fall equations are multiplied by monomials with bounded degree in </a:t>
                </a:r>
                <a:r>
                  <a:rPr lang="en-US" i="1" dirty="0"/>
                  <a:t>each subset</a:t>
                </a:r>
              </a:p>
              <a:p>
                <a:pPr lvl="1"/>
                <a:r>
                  <a:rPr lang="en-US" dirty="0"/>
                  <a:t>Other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the subsets have quadratically smaller dimension than the total number of variables</a:t>
                </a:r>
              </a:p>
              <a:p>
                <a:pPr lvl="1"/>
                <a:r>
                  <a:rPr lang="en-US" dirty="0"/>
                  <a:t>May solve the system at higher degree but with fewer monomials?</a:t>
                </a:r>
              </a:p>
              <a:p>
                <a:pPr lvl="1"/>
                <a:r>
                  <a:rPr lang="en-US" dirty="0"/>
                  <a:t>Heuristic argument suggests similar </a:t>
                </a:r>
                <a:r>
                  <a:rPr lang="en-US" dirty="0" err="1"/>
                  <a:t>asymptotics</a:t>
                </a:r>
                <a:r>
                  <a:rPr lang="en-US" dirty="0"/>
                  <a:t> to minors, but what about concrete complexity?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E77732-E9AB-4ED1-BF93-2BBC40425C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22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C238C-4A1D-45D5-B433-52EEEE7C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395A2-7356-4777-8CEE-94D45041D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Techniques applied to </a:t>
            </a:r>
            <a:r>
              <a:rPr lang="en-US" dirty="0" err="1"/>
              <a:t>MinRank</a:t>
            </a:r>
            <a:r>
              <a:rPr lang="en-US" dirty="0"/>
              <a:t> in multivariate cryptography are useful in analyzing Rank-based cryptography</a:t>
            </a:r>
          </a:p>
          <a:p>
            <a:pPr lvl="1"/>
            <a:r>
              <a:rPr lang="en-US" dirty="0"/>
              <a:t>In particular the Rank Syndrome Decoding (RSD) problem</a:t>
            </a:r>
          </a:p>
          <a:p>
            <a:r>
              <a:rPr lang="en-US" dirty="0"/>
              <a:t>However, parameters for </a:t>
            </a:r>
            <a:r>
              <a:rPr lang="en-US" dirty="0" err="1"/>
              <a:t>MinRank</a:t>
            </a:r>
            <a:r>
              <a:rPr lang="en-US" dirty="0"/>
              <a:t> instances coming from RSD are sufficiently different that new analysis is needed</a:t>
            </a:r>
          </a:p>
          <a:p>
            <a:pPr lvl="1"/>
            <a:r>
              <a:rPr lang="en-US" dirty="0"/>
              <a:t>Especially for analyzing the complexity of KS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8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87C4-1355-46B2-BBB3-C5A9AE5C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Rank-Based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021F3-ABDB-46F4-BA21-C64FCC610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First (subsequently broken) scheme was proposed by </a:t>
            </a:r>
            <a:r>
              <a:rPr lang="en-US" dirty="0" err="1"/>
              <a:t>Gabidulin</a:t>
            </a:r>
            <a:r>
              <a:rPr lang="en-US" dirty="0"/>
              <a:t> et al. in 1991</a:t>
            </a:r>
          </a:p>
          <a:p>
            <a:pPr lvl="1"/>
            <a:r>
              <a:rPr lang="en-US" dirty="0"/>
              <a:t>Assumes </a:t>
            </a:r>
            <a:r>
              <a:rPr lang="en-US" dirty="0" err="1"/>
              <a:t>Gabidulin</a:t>
            </a:r>
            <a:r>
              <a:rPr lang="en-US" dirty="0"/>
              <a:t> code can be hidden with linear algebra</a:t>
            </a:r>
          </a:p>
          <a:p>
            <a:endParaRPr lang="en-US" dirty="0"/>
          </a:p>
          <a:p>
            <a:r>
              <a:rPr lang="en-US" dirty="0"/>
              <a:t>Modern Rank-Based cryptography starts with LRPC cryptosystem proposed by Gaborit et al. in 2013</a:t>
            </a:r>
          </a:p>
          <a:p>
            <a:pPr lvl="1"/>
            <a:r>
              <a:rPr lang="en-US" dirty="0"/>
              <a:t>Includes ROLLO and RQC from the NIST PQC “competition” </a:t>
            </a:r>
          </a:p>
          <a:p>
            <a:pPr lvl="1"/>
            <a:r>
              <a:rPr lang="en-US" dirty="0"/>
              <a:t>NTRU-like and Ring-LWE-like schemes using an LRPC decoder (ROLLO)</a:t>
            </a:r>
          </a:p>
          <a:p>
            <a:pPr lvl="1"/>
            <a:r>
              <a:rPr lang="en-US" dirty="0"/>
              <a:t>Ring-LWE-like scheme using a public </a:t>
            </a:r>
            <a:r>
              <a:rPr lang="en-US" dirty="0" err="1"/>
              <a:t>Gabidulin</a:t>
            </a:r>
            <a:r>
              <a:rPr lang="en-US" dirty="0"/>
              <a:t> Code (RQC)</a:t>
            </a:r>
          </a:p>
          <a:p>
            <a:pPr lvl="1"/>
            <a:r>
              <a:rPr lang="en-US" dirty="0"/>
              <a:t>All security assumptions can be seen as variants of Rank Syndrome Decoding (RSD) assumption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3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Applies to vectors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Note: q=2 for all parameter sets.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Use a basis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to rewrite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-dimensional vector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as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dirty="0"/>
                  <a:t> matrix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the rank.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E.g. under the basis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(1,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(1+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,0,1+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,1+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r>
                        <a:rPr lang="en-US" b="0" i="1" dirty="0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Becomes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Which has rank 2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4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Rank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Definition uses a specific basis, but choice doesn’t matter</a:t>
                </a:r>
              </a:p>
              <a:p>
                <a:pPr lvl="1"/>
                <a:r>
                  <a:rPr lang="en-US" dirty="0"/>
                  <a:t>Change-of-basis matrices for fields are full rank</a:t>
                </a:r>
              </a:p>
              <a:p>
                <a:endParaRPr lang="en-US" dirty="0"/>
              </a:p>
              <a:p>
                <a:r>
                  <a:rPr lang="en-US" dirty="0"/>
                  <a:t>Rank Distance: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r>
                      <a:rPr lang="en-US" i="1" dirty="0" smtClean="0">
                        <a:latin typeface="Cambria Math"/>
                      </a:rPr>
                      <m:t>𝑟𝑎𝑛𝑘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Obeys triangle inequality</a:t>
                </a:r>
              </a:p>
              <a:p>
                <a:endParaRPr lang="en-US" dirty="0"/>
              </a:p>
              <a:p>
                <a:r>
                  <a:rPr lang="en-US" dirty="0"/>
                  <a:t>Alternative definition:</a:t>
                </a:r>
              </a:p>
              <a:p>
                <a:pPr lvl="1"/>
                <a:r>
                  <a:rPr lang="en-US" dirty="0"/>
                  <a:t>A vector has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iff its coefficients are chosen from (and span) a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subspace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𝐺𝐹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𝑞</m:t>
                    </m:r>
                    <m:r>
                      <a:rPr lang="en-US" i="1" baseline="30000" dirty="0" err="1" smtClean="0"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2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82B0B5-827F-412B-A713-721CEB3F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Coding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865ABFF-E407-4B7C-8E47-9B1CF525ACD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Generator matrix (Systematic form) 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000" i="1" dirty="0"/>
              </a:p>
              <a:p>
                <a:pPr algn="ctr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 [</m:t>
                      </m:r>
                      <m:r>
                        <a:rPr lang="en-US" altLang="en-US" sz="2400" i="1" dirty="0" err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en-US" sz="2400" i="1" baseline="-25000" dirty="0" err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en-US" sz="24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Parity Check matrix (Systematic form) 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000" i="1" dirty="0"/>
              </a:p>
              <a:p>
                <a:pPr lvl="1">
                  <a:lnSpc>
                    <a:spcPct val="80000"/>
                  </a:lnSpc>
                </a:pPr>
                <a:endParaRPr lang="en-US" altLang="en-US" sz="2000" i="1" dirty="0"/>
              </a:p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begChr m:val="["/>
                          <m:endChr m:val="|"/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alt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600" dirty="0">
                    <a:solidFill>
                      <a:srgbClr val="FF0000"/>
                    </a:solidFill>
                  </a:rPr>
                  <a:t>Defining feature: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alt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en-US" sz="2600" baseline="300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Codewords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may either be defined as 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i="1" dirty="0"/>
                  <a:t>n</a:t>
                </a:r>
                <a:r>
                  <a:rPr lang="en-US" altLang="en-US" sz="2000" dirty="0"/>
                  <a:t>-bit vectors that can be expressed as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</a:rPr>
                      <m:t>𝑚𝐺</m:t>
                    </m:r>
                  </m:oMath>
                </a14:m>
                <a:r>
                  <a:rPr lang="en-US" alt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-bit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en-US" sz="2000" i="1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dirty="0"/>
                  <a:t>Solutions to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𝐻𝑥</m:t>
                    </m:r>
                    <m:r>
                      <a:rPr lang="en-US" altLang="en-US" sz="2000" i="1" baseline="30000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altLang="en-US" sz="20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865ABFF-E407-4B7C-8E47-9B1CF525AC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882" t="-2661" r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7CAE48B-3BB1-49D7-A90C-18D3AF69C25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Syndrome: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i="1" dirty="0" err="1">
                              <a:latin typeface="Cambria Math" panose="02040503050406030204" pitchFamily="18" charset="0"/>
                            </a:rPr>
                            <m:t>𝑚𝐺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altLang="en-US" sz="2400" i="1" baseline="30000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baseline="30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i="1" dirty="0" err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sz="2400" i="1" baseline="30000" dirty="0" err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dirty="0"/>
                  <a:t>Mapping </a:t>
                </a:r>
                <a:r>
                  <a:rPr lang="en-US" altLang="en-US" sz="2000" i="1" dirty="0"/>
                  <a:t>s</a:t>
                </a:r>
                <a:r>
                  <a:rPr lang="en-US" altLang="en-US" sz="2000" dirty="0"/>
                  <a:t> to minimal weight </a:t>
                </a:r>
                <a:r>
                  <a:rPr lang="en-US" altLang="en-US" sz="2000" i="1" dirty="0"/>
                  <a:t>e</a:t>
                </a:r>
                <a:r>
                  <a:rPr lang="en-US" altLang="en-US" sz="2000" dirty="0"/>
                  <a:t> is sometimes easy but NP hard in general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 err="1"/>
                  <a:t>McEliece</a:t>
                </a:r>
                <a:r>
                  <a:rPr lang="en-US" altLang="en-US" sz="2400" dirty="0"/>
                  <a:t> Encryption: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𝑚𝐺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is ciphertext,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400" dirty="0"/>
                  <a:t> is plaintext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 err="1"/>
                  <a:t>Niederreiter</a:t>
                </a:r>
                <a:r>
                  <a:rPr lang="en-US" altLang="en-US" sz="2400" dirty="0"/>
                  <a:t> Encryption: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is ciphertext,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400" dirty="0"/>
                  <a:t> is plaintext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dirty="0"/>
                  <a:t>Note: Both “</a:t>
                </a:r>
                <a:r>
                  <a:rPr lang="en-US" altLang="en-US" sz="2000" dirty="0" err="1"/>
                  <a:t>McEliece</a:t>
                </a:r>
                <a:r>
                  <a:rPr lang="en-US" altLang="en-US" sz="2000" dirty="0"/>
                  <a:t>” and </a:t>
                </a:r>
                <a:r>
                  <a:rPr lang="en-US" altLang="en-US" sz="2000" dirty="0" err="1"/>
                  <a:t>Niederreiter</a:t>
                </a:r>
                <a:r>
                  <a:rPr lang="en-US" altLang="en-US" sz="2000" dirty="0"/>
                  <a:t> KEMs for BIKE use Hash(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000" dirty="0"/>
                  <a:t>) as shared secret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7CAE48B-3BB1-49D7-A90C-18D3AF69C2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47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B1AA-475C-4899-8D5C-4271EC0E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scheme: RQC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144FE1-032E-49F7-BAE8-A5ABB99E97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h𝑦</m:t>
                    </m:r>
                  </m:oMath>
                </a14:m>
                <a:r>
                  <a:rPr lang="en-US" dirty="0"/>
                  <a:t>, public error correcting code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“short”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can decode </a:t>
                </a:r>
                <a:r>
                  <a:rPr lang="en-US"/>
                  <a:t>(somewhat less) </a:t>
                </a:r>
                <a:r>
                  <a:rPr lang="en-US" dirty="0"/>
                  <a:t>“short” errors in Rank Metric</a:t>
                </a:r>
              </a:p>
              <a:p>
                <a:pPr lvl="2"/>
                <a:r>
                  <a:rPr lang="en-US" dirty="0"/>
                  <a:t>In RQC,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err="1"/>
                  <a:t>Gabidulin</a:t>
                </a:r>
                <a:r>
                  <a:rPr lang="en-US" dirty="0"/>
                  <a:t> code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could be a random matrix</a:t>
                </a:r>
              </a:p>
              <a:p>
                <a:pPr lvl="2"/>
                <a:r>
                  <a:rPr lang="en-US" dirty="0"/>
                  <a:t>In RQC, ring structure is used to make public key small, 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otherwise random</a:t>
                </a:r>
              </a:p>
              <a:p>
                <a:r>
                  <a:rPr lang="en-US" dirty="0"/>
                  <a:t>Ciphertext for plaintext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“short” in rank metric </a:t>
                </a:r>
              </a:p>
              <a:p>
                <a:r>
                  <a:rPr lang="en-US" dirty="0"/>
                  <a:t>Decryption</a:t>
                </a:r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 correct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And recover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decoding to work the rank weights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must be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and the vector dimensions must be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144FE1-032E-49F7-BAE8-A5ABB99E97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18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DD6D-AFD2-414F-898D-CFB4D46F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Syndrome Decoding (RSD)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1B5712-CBE2-4D5C-B153-79DCADDF5B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Hard problem: Given a random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Recover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-dimensional, rank-weight-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column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𝐻𝑒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Equivalently, recover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-dimensional subspace,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/>
                          </a:rPr>
                          <m:t>𝑞</m:t>
                        </m:r>
                        <m:r>
                          <a:rPr lang="en-US" i="1" baseline="30000" dirty="0" err="1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, where the </a:t>
                </a:r>
                <a:r>
                  <a:rPr lang="en-US" dirty="0" err="1"/>
                  <a:t>coefficents</a:t>
                </a:r>
                <a:r>
                  <a:rPr lang="en-US" dirty="0"/>
                  <a:t> of e live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ROLLO and RQC all have security proofs assuming the hardness of variants of this problem (and attacks if the problem is not hard)</a:t>
                </a:r>
              </a:p>
              <a:p>
                <a:pPr lvl="1"/>
                <a:r>
                  <a:rPr lang="en-US" dirty="0" err="1"/>
                  <a:t>Blockwise</a:t>
                </a:r>
                <a:r>
                  <a:rPr lang="en-US" dirty="0"/>
                  <a:t> Ideal version (all schemes)</a:t>
                </a:r>
              </a:p>
              <a:p>
                <a:pPr lvl="1"/>
                <a:r>
                  <a:rPr lang="en-US" dirty="0"/>
                  <a:t>Decisional version (all schemes)</a:t>
                </a:r>
              </a:p>
              <a:p>
                <a:pPr lvl="1"/>
                <a:r>
                  <a:rPr lang="en-US" dirty="0"/>
                  <a:t>Homogeneous version (ROLLO-1, ROLLO-2)</a:t>
                </a:r>
              </a:p>
              <a:p>
                <a:endParaRPr lang="en-US" dirty="0"/>
              </a:p>
              <a:p>
                <a:r>
                  <a:rPr lang="en-US" dirty="0"/>
                  <a:t>We will look at the complexity of the basic search version</a:t>
                </a:r>
              </a:p>
              <a:p>
                <a:pPr lvl="1"/>
                <a:r>
                  <a:rPr lang="en-US" dirty="0"/>
                  <a:t>Other versions are not known to be dramatically easier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61B5712-CBE2-4D5C-B153-79DCADDF5B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11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2" ma:contentTypeDescription="Create a new document." ma:contentTypeScope="" ma:versionID="9f5aacd843d812e22d386f32e7c7e64f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e474de1bb80a25509b77765fdfc6e9f6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7CBB29-39EE-44AF-B8AF-BAAE1FFDDAFA}"/>
</file>

<file path=customXml/itemProps2.xml><?xml version="1.0" encoding="utf-8"?>
<ds:datastoreItem xmlns:ds="http://schemas.openxmlformats.org/officeDocument/2006/customXml" ds:itemID="{89D4950C-0FEA-4791-83EF-43A13BD246EA}"/>
</file>

<file path=customXml/itemProps3.xml><?xml version="1.0" encoding="utf-8"?>
<ds:datastoreItem xmlns:ds="http://schemas.openxmlformats.org/officeDocument/2006/customXml" ds:itemID="{E336E961-3BF6-42DF-92AF-9BC247CA8F61}"/>
</file>

<file path=docProps/app.xml><?xml version="1.0" encoding="utf-8"?>
<Properties xmlns="http://schemas.openxmlformats.org/officeDocument/2006/extended-properties" xmlns:vt="http://schemas.openxmlformats.org/officeDocument/2006/docPropsVTypes">
  <TotalTime>7264</TotalTime>
  <Words>3484</Words>
  <Application>Microsoft Office PowerPoint</Application>
  <PresentationFormat>Widescreen</PresentationFormat>
  <Paragraphs>377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Times New Roman</vt:lpstr>
      <vt:lpstr>Office Theme</vt:lpstr>
      <vt:lpstr>Recent improvements in MinRank and RSD</vt:lpstr>
      <vt:lpstr>MinRank, the basic version</vt:lpstr>
      <vt:lpstr>Rank Based Cryptography</vt:lpstr>
      <vt:lpstr>History of Rank-Based Cryptography</vt:lpstr>
      <vt:lpstr>Rank metric</vt:lpstr>
      <vt:lpstr>Properties of the Rank Metric</vt:lpstr>
      <vt:lpstr>Some Coding Theory</vt:lpstr>
      <vt:lpstr>Example scheme: RQC</vt:lpstr>
      <vt:lpstr>Rank Syndrome Decoding (RSD)</vt:lpstr>
      <vt:lpstr>RSD attacks</vt:lpstr>
      <vt:lpstr>Support Trapping Attack [Gaborit, Ruatta, Schrek 2013]</vt:lpstr>
      <vt:lpstr>Support Trapping Attack Improved [Aragon, Gaborit, Hauteville, Tillich 2018]</vt:lpstr>
      <vt:lpstr>Rank Syndrome Decoding as MinRank</vt:lpstr>
      <vt:lpstr>Using the large Solution space</vt:lpstr>
      <vt:lpstr>Standard Techniques for MinRank: 1. Linear Algebra Search</vt:lpstr>
      <vt:lpstr>Standard Techniques for MinRank: 2. Minors Modeling</vt:lpstr>
      <vt:lpstr>Heuristic argument that solving degree for minors should be O ̃(r^2)</vt:lpstr>
      <vt:lpstr>Standard Techniques for MinRank 3. Kipnis-Shamir</vt:lpstr>
      <vt:lpstr>Notation for KS equations</vt:lpstr>
      <vt:lpstr>A better way: Syndrome modeling (Bardet, Bros, Gaborit, Neiger, Ruatta, Tillich 2019) https://arxiv.org/abs/1910.00810</vt:lpstr>
      <vt:lpstr>Bardet et al. Continued Using algebraic structure how?</vt:lpstr>
      <vt:lpstr>Bardet et al. Continued MaxMinors(C〖H′〗^T)</vt:lpstr>
      <vt:lpstr>How to use MaxMinors (CH’) to solve for C</vt:lpstr>
      <vt:lpstr>How to use MaxMinors (CH’) to solve for C</vt:lpstr>
      <vt:lpstr>What if m(■8(n-k-1@r))&lt;(■8(n@r))?</vt:lpstr>
      <vt:lpstr>Option 1: Guessing some variables in C</vt:lpstr>
      <vt:lpstr>Option 2: Linearizing over something else</vt:lpstr>
      <vt:lpstr>How big does b need to be?</vt:lpstr>
      <vt:lpstr>Option 3: Linearize over minors of S times x_i monomials</vt:lpstr>
      <vt:lpstr>Complexity estimate from Bardet et al:</vt:lpstr>
      <vt:lpstr>Improvement to Bardet et al.</vt:lpstr>
      <vt:lpstr>Net effect</vt:lpstr>
      <vt:lpstr>Thank You!</vt:lpstr>
      <vt:lpstr>Degree falls in GF(2)</vt:lpstr>
      <vt:lpstr>Degree falls from the Jacobian (Verbel, Baena, Cabarcas, Perlner, Smith-Tone 2019) https://eprint.iacr.org/2019/731.pdf</vt:lpstr>
      <vt:lpstr>Degree falls from Jacobian (cont.)</vt:lpstr>
      <vt:lpstr>How much do GF(2) degree falls help?</vt:lpstr>
      <vt:lpstr>What is the best strategy for solving?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MinRank Problems Arising from Rank-based Cryptography</dc:title>
  <dc:creator>Perlner, Ray (Fed)</dc:creator>
  <cp:lastModifiedBy>Perlner, Ray A. (Fed)</cp:lastModifiedBy>
  <cp:revision>85</cp:revision>
  <dcterms:created xsi:type="dcterms:W3CDTF">2019-06-17T14:51:56Z</dcterms:created>
  <dcterms:modified xsi:type="dcterms:W3CDTF">2019-11-18T22:59:36Z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