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104" d="100"/>
          <a:sy n="104" d="100"/>
        </p:scale>
        <p:origin x="87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AFD3-D6E8-4D4F-9651-C14B8F180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9A4-63F9-4C1C-9F72-6F26EF97B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A8E61-8ADD-4FCF-9699-CC8EA2C2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B72E-1E2B-4F52-86AF-ECFF0812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3499-95B3-450A-B76C-D37315E6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C729-3E95-40ED-BF01-48ACD4AA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946BE-7DA1-4B53-9EC9-C6E2BD31B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72FF2-6552-48DA-8730-3D61984B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51A83-BD01-4271-9A24-8FEEE494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34EB-4299-4949-ABE4-CAA82B38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2659B-3908-4F8D-B1DF-A5A0BED6A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B9911-AB2C-4ABD-8902-CA945B066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272A-B6F3-4AE0-A089-C8A02C72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99AE-7676-4CCD-AF94-55D312D8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C96C8-9112-4D69-964A-12BF62A5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7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AC87-B781-411A-BC58-67CBD08B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19DE8-9545-43B1-B383-905AADA9B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EF66-88E6-4E30-9206-5D913266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883D-7025-4DBC-B92F-1A3235A2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0CEC-2BFA-4A68-81C7-28F5732B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E5DC-B7A4-4198-9ACD-1C7CCBCC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106E1-C458-45EC-A826-1E3CD8B58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BFE0-9254-4D96-8E97-21396FC1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B5B7-353D-458B-B401-37A40C2B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C191-CF6C-4E34-A6CC-33C140E1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2B60-D5FF-46CF-9A4E-7901D407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D15E-5A79-477B-B607-14104E2C1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E233C-51DB-40EA-89C1-5892C890F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A60C5-454A-4E3B-AF70-66C5E53C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6761B-5CE1-43DA-B486-2C6560E2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9334-51C2-47E4-A2E8-B6F37A28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678D-20A1-4DD2-9BC5-F54B59BD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F2DD-38E7-49F0-8B50-85AD24A2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22B51-FCBF-4634-A831-AEDB1E3D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6E2AF-3BE5-4F79-A3BE-9608834F5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22DC2-E568-42D1-91BD-EE59C577B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53EEC-8F01-43C6-8D4F-37AE2E31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6BAAD-AFF8-4A01-85A0-56D37B75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B8397-F9B8-435D-A6BD-58CAF6C8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1A66-6C30-4412-8954-00AF447E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D74BA-DF0C-4EE1-B7F9-8002FD05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2B887-000E-492F-87D8-FCE8518E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59B29-DF92-43AD-9E0D-6653045E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481E1-70B5-4E81-B4BA-620ACB80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62EC8-607F-49ED-B512-BA3CEC18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57C00-8D64-4B46-A0A4-3DAC5F35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BE21-3960-4A75-B489-68697A1D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599C-9428-4562-BDF1-B9A21A83F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1B791-8332-45E3-8CB8-3B515E3A3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12FEB-5030-4797-98B2-7160C21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3ED61-F7A0-46AE-9E93-86583586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C9C08-2C05-4068-86ED-3248750C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5E90-5444-4149-AC7B-23DF6F16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2D670-B3DD-41A0-A083-EF1BF0761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C5619-B731-4EC8-A513-A716251EE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9A04-D6BF-481E-835E-F0275A7B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5559F-4012-4C1D-9F48-92107651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CC5B-6C1F-4DAC-B2B9-1D5E44A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C21E8-E4A0-44E7-98D7-277DF9B4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B26D8-5E95-4A41-A2D0-5A30D550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E09D0-EE21-40EE-BAF5-F0151B391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99BD-A919-427D-8190-CB42B2136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0E8A-57A0-4B19-A228-88CD02738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2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A875-0C39-43C0-A037-4065B2F3B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F1C4-AFBC-4366-804F-40E891296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0046-C936-4FAA-8085-1C2E4D6A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A3AB-66C6-4364-8D38-CF5003EA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2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LWE (Typical LWE cryptosystem)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random matrix/module/polynomial: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and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  <a:p>
                <a:r>
                  <a:rPr lang="en-US" dirty="0"/>
                  <a:t>Public key components: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Encode message noise tolerantly as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r>
                  <a:rPr lang="en-US" dirty="0"/>
                  <a:t>Ciphertext components: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900" dirty="0"/>
                  <a:t>Main variant:</a:t>
                </a:r>
              </a:p>
              <a:p>
                <a:pPr lvl="1"/>
                <a:r>
                  <a:rPr lang="en-US" sz="2500" dirty="0"/>
                  <a:t> Recover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500" dirty="0"/>
                  <a:t> using noise tolerant encoding/ public ECC</a:t>
                </a:r>
              </a:p>
              <a:p>
                <a:pPr lvl="1"/>
                <a:endParaRPr lang="en-US" sz="2500" dirty="0"/>
              </a:p>
              <a:p>
                <a:r>
                  <a:rPr lang="en-US" sz="2900" dirty="0"/>
                  <a:t>Ouroboros Variant: </a:t>
                </a:r>
              </a:p>
              <a:p>
                <a:pPr lvl="1"/>
                <a:r>
                  <a:rPr lang="en-US" sz="25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500" dirty="0"/>
                  <a:t>Instead 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2"/>
                <a:r>
                  <a:rPr lang="en-US" sz="2500" dirty="0"/>
                  <a:t>MDPC decoder (BIKE-3)</a:t>
                </a:r>
              </a:p>
              <a:p>
                <a:pPr lvl="2"/>
                <a:r>
                  <a:rPr lang="en-US" sz="2500" dirty="0"/>
                  <a:t>LRPC decoder (ROLLO-III)</a:t>
                </a:r>
              </a:p>
              <a:p>
                <a:pPr lvl="1"/>
                <a:endParaRPr lang="en-US" sz="25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A781A9-6C72-4C3F-AEFE-47BD228B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(1):</a:t>
            </a:r>
            <a:br>
              <a:rPr lang="en-US" dirty="0"/>
            </a:br>
            <a:r>
              <a:rPr lang="en-US" dirty="0"/>
              <a:t>A lattice associated with LWE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brk m:alnAt="7"/>
                        </m:rP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900" dirty="0"/>
              </a:p>
              <a:p>
                <a:pPr lvl="1"/>
                <a:r>
                  <a:rPr lang="en-US" sz="2500" dirty="0"/>
                  <a:t>(We only need to find one row at a time if it’s a matrix, so treat as a single row vector)</a:t>
                </a:r>
              </a:p>
              <a:p>
                <a:endParaRPr lang="en-US" sz="3300" dirty="0"/>
              </a:p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2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E763-C2C6-4B05-AE89-E4B00338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(2)</a:t>
            </a:r>
            <a:br>
              <a:rPr lang="en-US" dirty="0"/>
            </a:br>
            <a:r>
              <a:rPr lang="en-US" dirty="0"/>
              <a:t>LWE as BDD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  <a:p>
                <a:pPr lvl="1"/>
                <a:r>
                  <a:rPr lang="en-US" sz="2900" dirty="0"/>
                  <a:t>Finding an unusually close lattice point to a non-lattice point is called Bounded Distance Decoding (BDD)</a:t>
                </a:r>
              </a:p>
              <a:p>
                <a:pPr lvl="1"/>
                <a:r>
                  <a:rPr lang="en-US" sz="2900" dirty="0"/>
                  <a:t>BDD can be converted to </a:t>
                </a:r>
                <a:r>
                  <a:rPr lang="en-US" sz="2900" dirty="0" err="1"/>
                  <a:t>uSVP</a:t>
                </a:r>
                <a:r>
                  <a:rPr lang="en-US" sz="2900" dirty="0"/>
                  <a:t> (finding an unusually short nonzero lattice vector)</a:t>
                </a:r>
              </a:p>
              <a:p>
                <a:pPr lvl="1"/>
                <a:endParaRPr lang="en-US" sz="2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94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86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1236-ADBF-4B6A-A09C-79D720FE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(3)</a:t>
            </a:r>
            <a:br>
              <a:rPr lang="en-US" dirty="0"/>
            </a:br>
            <a:r>
              <a:rPr lang="en-US" dirty="0"/>
              <a:t>BDD to </a:t>
            </a:r>
            <a:r>
              <a:rPr lang="en-US" dirty="0" err="1"/>
              <a:t>uSVP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3302-0645-4976-B88B-DD5B395CC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BDD looks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E0D04-D26F-4447-9D29-B7E002A9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(Final)</a:t>
            </a:r>
            <a:br>
              <a:rPr lang="en-US" dirty="0"/>
            </a:br>
            <a:r>
              <a:rPr lang="en-US" dirty="0"/>
              <a:t>LWE recovery as </a:t>
            </a:r>
            <a:r>
              <a:rPr lang="en-US" dirty="0" err="1"/>
              <a:t>uSVP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Increase the dimension by 1 and 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to the lattice basis, resulting in: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𝒒𝑰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called the embedding factor, and its value can be adjusted</a:t>
                </a:r>
              </a:p>
              <a:p>
                <a:pPr lvl="1"/>
                <a:r>
                  <a:rPr lang="en-US" dirty="0"/>
                  <a:t>Optimal value is typically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can be found as an unusually short vector in the above lattice.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64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557E-FD0B-401A-97EE-FED3394F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49BFB-486C-43E1-8931-B62FD4AC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LWE (NTRU)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“short” matrix/module: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Public key: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</a:t>
                </a:r>
              </a:p>
              <a:p>
                <a:pPr marL="0" indent="0">
                  <a:buNone/>
                </a:pPr>
                <a:endParaRPr lang="en-US" sz="17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700" dirty="0"/>
              </a:p>
              <a:p>
                <a:r>
                  <a:rPr lang="en-US" dirty="0"/>
                  <a:t>Ciphertext: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500" dirty="0"/>
                  <a:t>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1"/>
                <a:endParaRPr lang="en-US" sz="2500" dirty="0"/>
              </a:p>
              <a:p>
                <a:pPr lvl="1"/>
                <a:r>
                  <a:rPr lang="en-US" sz="2500" dirty="0"/>
                  <a:t>NTRU Trapdoor (NTRU, </a:t>
                </a:r>
                <a:r>
                  <a:rPr lang="en-US" sz="2500" dirty="0" err="1"/>
                  <a:t>sNTRUprime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MDPC decoder (BIKE-1,2, </a:t>
                </a:r>
                <a:r>
                  <a:rPr lang="en-US" sz="2500" dirty="0" err="1"/>
                  <a:t>LEDAcrypt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LRPC decoder (ROLLO-I, II)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53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2C482D-9283-4450-9238-CE8E0D521736}"/>
</file>

<file path=customXml/itemProps2.xml><?xml version="1.0" encoding="utf-8"?>
<ds:datastoreItem xmlns:ds="http://schemas.openxmlformats.org/officeDocument/2006/customXml" ds:itemID="{3095506B-A5B9-4E0A-BE46-6DB6B7F4507C}"/>
</file>

<file path=customXml/itemProps3.xml><?xml version="1.0" encoding="utf-8"?>
<ds:datastoreItem xmlns:ds="http://schemas.openxmlformats.org/officeDocument/2006/customXml" ds:itemID="{44055904-2303-4D2D-8E4A-051AB5ACEB15}"/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408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Product LWE (Typical LWE cryptosystem)</vt:lpstr>
      <vt:lpstr>Primal Attack (1): A lattice associated with LWE</vt:lpstr>
      <vt:lpstr>Primal attack (2) LWE as BDD</vt:lpstr>
      <vt:lpstr>Primal Attack (3) BDD to uSVP</vt:lpstr>
      <vt:lpstr>Primal Attack (Final) LWE recovery as uSVP</vt:lpstr>
      <vt:lpstr>Dual Attack</vt:lpstr>
      <vt:lpstr>Quotient LWE (NTRU)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A. (Fed)</dc:creator>
  <cp:lastModifiedBy>Perlner, Ray A. (Fed)</cp:lastModifiedBy>
  <cp:revision>11</cp:revision>
  <dcterms:created xsi:type="dcterms:W3CDTF">2021-02-22T15:03:34Z</dcterms:created>
  <dcterms:modified xsi:type="dcterms:W3CDTF">2021-02-22T18:44:25Z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