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1" r:id="rId2"/>
    <p:sldMasterId id="2147483793" r:id="rId3"/>
    <p:sldMasterId id="2147483805" r:id="rId4"/>
    <p:sldMasterId id="2147483817" r:id="rId5"/>
    <p:sldMasterId id="2147483824" r:id="rId6"/>
    <p:sldMasterId id="2147483828" r:id="rId7"/>
  </p:sldMasterIdLst>
  <p:notesMasterIdLst>
    <p:notesMasterId r:id="rId18"/>
  </p:notesMasterIdLst>
  <p:handoutMasterIdLst>
    <p:handoutMasterId r:id="rId19"/>
  </p:handoutMasterIdLst>
  <p:sldIdLst>
    <p:sldId id="256" r:id="rId8"/>
    <p:sldId id="330" r:id="rId9"/>
    <p:sldId id="295" r:id="rId10"/>
    <p:sldId id="313" r:id="rId11"/>
    <p:sldId id="327" r:id="rId12"/>
    <p:sldId id="333" r:id="rId13"/>
    <p:sldId id="328" r:id="rId14"/>
    <p:sldId id="331" r:id="rId15"/>
    <p:sldId id="332" r:id="rId16"/>
    <p:sldId id="334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4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7" autoAdjust="0"/>
    <p:restoredTop sz="85494" autoAdjust="0"/>
  </p:normalViewPr>
  <p:slideViewPr>
    <p:cSldViewPr>
      <p:cViewPr varScale="1">
        <p:scale>
          <a:sx n="74" d="100"/>
          <a:sy n="74" d="100"/>
        </p:scale>
        <p:origin x="96" y="149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2/12/2018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2/12/2018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Security of most public key cryptography is based on certain hard problems, e.g. RSA – integer factorization, DH – discrete log. Hard – exponent complexity.</a:t>
            </a:r>
          </a:p>
          <a:p>
            <a:endParaRPr lang="en-US" baseline="0" dirty="0"/>
          </a:p>
          <a:p>
            <a:r>
              <a:rPr lang="en-US" dirty="0"/>
              <a:t>We don't need to put it on the slide, but it probably is good to mention the impact on symmetric key cryptography (like AES).</a:t>
            </a:r>
          </a:p>
          <a:p>
            <a:endParaRPr lang="en-US" dirty="0"/>
          </a:p>
          <a:p>
            <a:r>
              <a:rPr lang="en-US" dirty="0"/>
              <a:t>Here we probably</a:t>
            </a:r>
            <a:r>
              <a:rPr lang="en-US" baseline="0" dirty="0"/>
              <a:t> should say the difference between the Shor algorithm and Grover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5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project starts in 2011 – 2012 timeframe with an NRC post doc announcement.  2015 we made substantial move. 2016 we made an important decision (NISTIR 8105, announce the preliminary plan, draft call for proposals, etc. 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0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0362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4"/>
            <a:ext cx="7732286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5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9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12423"/>
            <a:ext cx="10512862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52635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4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6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69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2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2"/>
            <a:ext cx="5154857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2"/>
            <a:ext cx="5180252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2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4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2"/>
            <a:ext cx="3930896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7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5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0362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4"/>
            <a:ext cx="7732286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73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92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12423"/>
            <a:ext cx="10512862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52635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6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6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2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2"/>
            <a:ext cx="5154857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2"/>
            <a:ext cx="5180252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85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7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7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12423"/>
            <a:ext cx="10512862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52635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2"/>
            <a:ext cx="3930896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3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7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9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0362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4"/>
            <a:ext cx="7732286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5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63392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6294" y="846384"/>
            <a:ext cx="111730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385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19200"/>
            <a:ext cx="5383398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19200"/>
            <a:ext cx="5383398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6294" y="825392"/>
            <a:ext cx="111730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42400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16569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06294" y="793904"/>
            <a:ext cx="111730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10912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</p:spTree>
    <p:extLst>
      <p:ext uri="{BB962C8B-B14F-4D97-AF65-F5344CB8AC3E}">
        <p14:creationId xmlns:p14="http://schemas.microsoft.com/office/powerpoint/2010/main" val="383414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2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9095" y="5072062"/>
            <a:ext cx="7313295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748338"/>
            <a:ext cx="7313295" cy="5000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39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4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6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2"/>
            <a:ext cx="5180251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309" y="1600200"/>
            <a:ext cx="9852634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37702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9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721" y="63392"/>
            <a:ext cx="11274663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441" y="1219200"/>
            <a:ext cx="10969943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15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1295401"/>
            <a:ext cx="10967827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3307976"/>
            <a:ext cx="10967827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421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1282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95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36695"/>
            <a:ext cx="8532178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4617" y="3609696"/>
            <a:ext cx="6907002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49486" y="6356351"/>
            <a:ext cx="19277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54211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5335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295" y="2784475"/>
            <a:ext cx="5021796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061" y="2784475"/>
            <a:ext cx="5021796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8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295" y="2232211"/>
            <a:ext cx="5021796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295" y="3160060"/>
            <a:ext cx="5021796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29" y="2232211"/>
            <a:ext cx="5021796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29" y="3160060"/>
            <a:ext cx="5021796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32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735" y="2784475"/>
            <a:ext cx="1020602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5735" y="4497070"/>
            <a:ext cx="1020602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384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734" y="2784475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9734" y="4497070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295" y="2784475"/>
            <a:ext cx="5021796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066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2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2"/>
            <a:ext cx="5154857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2"/>
            <a:ext cx="5180252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9734" y="2784475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79734" y="4497070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86110" y="2784475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86110" y="4497070"/>
            <a:ext cx="5021796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280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8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381001"/>
            <a:ext cx="4678359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854" y="273051"/>
            <a:ext cx="487553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0" y="2649071"/>
            <a:ext cx="4678359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48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480" y="381001"/>
            <a:ext cx="4845904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3480" y="2649071"/>
            <a:ext cx="4845904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721" y="1143000"/>
            <a:ext cx="5688118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1149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3480" y="381001"/>
            <a:ext cx="4845904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3480" y="2649071"/>
            <a:ext cx="4845904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20456" y="2590800"/>
            <a:ext cx="4672383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05373" y="1260475"/>
            <a:ext cx="1671731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9740" y="762000"/>
            <a:ext cx="2789040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790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568389"/>
            <a:ext cx="10967827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48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274639"/>
            <a:ext cx="2031471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416859"/>
            <a:ext cx="802431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41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3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2"/>
            <a:ext cx="3930896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28802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28802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6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6" y="1828802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45141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110" y="2770095"/>
            <a:ext cx="10214491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E7C42B-70CB-4C1F-A082-16F3B28DE468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7474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8905" y="6356351"/>
            <a:ext cx="71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3F86E-D65A-4C18-95FE-B0DFC58C4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qc-forum@nist.gov" TargetMode="External"/><Relationship Id="rId2" Type="http://schemas.openxmlformats.org/officeDocument/2006/relationships/hyperlink" Target="https://csrc.nist.gov/Projects/Post-Quantum-Cryptography" TargetMode="Externa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518" y="1524000"/>
            <a:ext cx="9220200" cy="27432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ea typeface="Arial" charset="0"/>
                <a:cs typeface="Arial" charset="0"/>
              </a:rPr>
              <a:t>NIST Post-Quantum Cryptography Standardization </a:t>
            </a:r>
            <a:endParaRPr lang="en-US" sz="400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2" y="4800600"/>
            <a:ext cx="9372600" cy="1198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Lily Chen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Computer Security Division, Information Technology Lab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National Institute of Standards and Technology (NIST)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0E02-6FE1-4495-831C-A0DD7D39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914400"/>
            <a:ext cx="11274663" cy="1143000"/>
          </a:xfrm>
        </p:spPr>
        <p:txBody>
          <a:bodyPr/>
          <a:lstStyle/>
          <a:p>
            <a:r>
              <a:rPr lang="en-US" dirty="0"/>
              <a:t>Join Us for PQC 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805F-9138-412B-8C3D-D50A8B54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362200"/>
            <a:ext cx="10969943" cy="4267200"/>
          </a:xfrm>
        </p:spPr>
        <p:txBody>
          <a:bodyPr/>
          <a:lstStyle/>
          <a:p>
            <a:r>
              <a:rPr lang="en-US" dirty="0"/>
              <a:t>For NIST PQC project, please follow us at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https://csrc.nist.gov/Projects/Post-Quantum-Cryptography</a:t>
            </a:r>
            <a:endParaRPr lang="en-US" dirty="0"/>
          </a:p>
          <a:p>
            <a:endParaRPr lang="en-US" dirty="0"/>
          </a:p>
          <a:p>
            <a:r>
              <a:rPr lang="en-US" dirty="0"/>
              <a:t>Join discussion mailing list </a:t>
            </a:r>
            <a:r>
              <a:rPr lang="en-US" dirty="0">
                <a:hlinkClick r:id="rId3"/>
              </a:rPr>
              <a:t>pqc-forum@nist.gov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28980-8B80-4CC3-AE48-D33B9E39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3F86E-D65A-4C18-95FE-B0DFC58C41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6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04" y="732882"/>
            <a:ext cx="11274663" cy="762000"/>
          </a:xfrm>
        </p:spPr>
        <p:txBody>
          <a:bodyPr/>
          <a:lstStyle/>
          <a:p>
            <a:r>
              <a:rPr lang="en-US" sz="3200" dirty="0"/>
              <a:t>NIST Cryptographic Standards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63C6DF-F993-4A0C-A26D-2D26197C5F1D}"/>
              </a:ext>
            </a:extLst>
          </p:cNvPr>
          <p:cNvGrpSpPr/>
          <p:nvPr/>
        </p:nvGrpSpPr>
        <p:grpSpPr>
          <a:xfrm>
            <a:off x="2360612" y="1752600"/>
            <a:ext cx="7968138" cy="4621672"/>
            <a:chOff x="2067784" y="1905000"/>
            <a:chExt cx="7968138" cy="4621672"/>
          </a:xfrm>
        </p:grpSpPr>
        <p:sp>
          <p:nvSpPr>
            <p:cNvPr id="8" name="TextBox 7"/>
            <p:cNvSpPr txBox="1"/>
            <p:nvPr/>
          </p:nvSpPr>
          <p:spPr>
            <a:xfrm>
              <a:off x="4437058" y="1905000"/>
              <a:ext cx="2743200" cy="369332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Crypto standards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7784" y="2905377"/>
              <a:ext cx="2057400" cy="3693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Public key based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86985" y="2600577"/>
              <a:ext cx="50675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86984" y="260057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26" idx="0"/>
            </p:cNvCxnSpPr>
            <p:nvPr/>
          </p:nvCxnSpPr>
          <p:spPr>
            <a:xfrm>
              <a:off x="5956706" y="2607893"/>
              <a:ext cx="21227" cy="2523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2"/>
            </p:cNvCxnSpPr>
            <p:nvPr/>
          </p:nvCxnSpPr>
          <p:spPr>
            <a:xfrm>
              <a:off x="5808658" y="2274332"/>
              <a:ext cx="0" cy="316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20183" y="3591178"/>
              <a:ext cx="1924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Signature (FIPS 186)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4133" y="4054331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Key establishment (800-56A/B/C)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43984" y="3274710"/>
              <a:ext cx="0" cy="1798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4" idx="1"/>
            </p:cNvCxnSpPr>
            <p:nvPr/>
          </p:nvCxnSpPr>
          <p:spPr>
            <a:xfrm>
              <a:off x="2143984" y="3745066"/>
              <a:ext cx="7619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2143985" y="4315941"/>
              <a:ext cx="1001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01185" y="4990147"/>
              <a:ext cx="2114549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Tools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429984" y="2600577"/>
              <a:ext cx="0" cy="238957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34068" y="5366364"/>
              <a:ext cx="0" cy="898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997966" y="5522766"/>
              <a:ext cx="1940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RNG (800-90A/B/C)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3735" y="5862626"/>
              <a:ext cx="2114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KDF (800-108, 800-135)</a:t>
              </a:r>
            </a:p>
          </p:txBody>
        </p:sp>
        <p:cxnSp>
          <p:nvCxnSpPr>
            <p:cNvPr id="24" name="Straight Connector 23"/>
            <p:cNvCxnSpPr>
              <a:endCxn id="22" idx="1"/>
            </p:cNvCxnSpPr>
            <p:nvPr/>
          </p:nvCxnSpPr>
          <p:spPr>
            <a:xfrm>
              <a:off x="2753585" y="5676654"/>
              <a:ext cx="24438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3" idx="1"/>
            </p:cNvCxnSpPr>
            <p:nvPr/>
          </p:nvCxnSpPr>
          <p:spPr>
            <a:xfrm>
              <a:off x="2739352" y="6016514"/>
              <a:ext cx="244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75607" y="2860231"/>
              <a:ext cx="2404651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Symmetric key based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5315" y="3375734"/>
              <a:ext cx="1717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AES  (FIPS 197 ) TDEA (800-67)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30480" y="3893277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Modes  of operations (800 38A-38G)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30481" y="4532405"/>
              <a:ext cx="2049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SHA-1/2 (FIPS 180) and SHA-3 (FIPS 202)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65314" y="5477620"/>
              <a:ext cx="171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HMAC (FIPS 198)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963384" y="3229563"/>
              <a:ext cx="2724" cy="3160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7" idx="1"/>
            </p:cNvCxnSpPr>
            <p:nvPr/>
          </p:nvCxnSpPr>
          <p:spPr>
            <a:xfrm flipV="1">
              <a:off x="4966106" y="3637344"/>
              <a:ext cx="199208" cy="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28" idx="1"/>
            </p:cNvCxnSpPr>
            <p:nvPr/>
          </p:nvCxnSpPr>
          <p:spPr>
            <a:xfrm>
              <a:off x="4990598" y="4154887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9" idx="1"/>
            </p:cNvCxnSpPr>
            <p:nvPr/>
          </p:nvCxnSpPr>
          <p:spPr>
            <a:xfrm>
              <a:off x="4990598" y="4794015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90598" y="5631508"/>
              <a:ext cx="199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65314" y="5030056"/>
              <a:ext cx="2236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Randomized hash (800-106)</a:t>
              </a:r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4990598" y="5183944"/>
              <a:ext cx="1747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49928" y="2852916"/>
              <a:ext cx="2209257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Guidelines</a:t>
              </a:r>
            </a:p>
          </p:txBody>
        </p: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>
              <a:off x="8354556" y="2600578"/>
              <a:ext cx="1" cy="252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3"/>
            </p:cNvCxnSpPr>
            <p:nvPr/>
          </p:nvCxnSpPr>
          <p:spPr>
            <a:xfrm>
              <a:off x="7401784" y="3229564"/>
              <a:ext cx="0" cy="1954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54184" y="3487586"/>
              <a:ext cx="2481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Hash usage/security (800-107)</a:t>
              </a:r>
            </a:p>
          </p:txBody>
        </p:sp>
        <p:cxnSp>
          <p:nvCxnSpPr>
            <p:cNvPr id="42" name="Straight Connector 41"/>
            <p:cNvCxnSpPr>
              <a:endCxn id="41" idx="1"/>
            </p:cNvCxnSpPr>
            <p:nvPr/>
          </p:nvCxnSpPr>
          <p:spPr>
            <a:xfrm>
              <a:off x="7401784" y="3641474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54186" y="3847111"/>
              <a:ext cx="1828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Transition  (800-131A)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7401784" y="4000999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554184" y="4299221"/>
              <a:ext cx="2100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generation (800-133)</a:t>
              </a:r>
            </a:p>
          </p:txBody>
        </p:sp>
        <p:cxnSp>
          <p:nvCxnSpPr>
            <p:cNvPr id="46" name="Straight Connector 45"/>
            <p:cNvCxnSpPr>
              <a:endCxn id="45" idx="1"/>
            </p:cNvCxnSpPr>
            <p:nvPr/>
          </p:nvCxnSpPr>
          <p:spPr>
            <a:xfrm>
              <a:off x="7401784" y="4453109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539229" y="4722278"/>
              <a:ext cx="2100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management (800-57)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401785" y="487616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963384" y="6138320"/>
              <a:ext cx="2264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139778" y="6003452"/>
              <a:ext cx="2543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SHA3 derived functions (parallel hashing, KMAC, etc. (800-185)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12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28600"/>
            <a:ext cx="10515600" cy="1280890"/>
          </a:xfrm>
        </p:spPr>
        <p:txBody>
          <a:bodyPr>
            <a:normAutofit/>
          </a:bodyPr>
          <a:lstStyle/>
          <a:p>
            <a:r>
              <a:rPr lang="en-US" sz="3200" dirty="0"/>
              <a:t>Quantum Impact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3648" y="1828800"/>
                <a:ext cx="9598878" cy="4419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Quantum computing changed what we have believed about the hardness of discrete log and factorization problems</a:t>
                </a:r>
              </a:p>
              <a:p>
                <a:pPr lvl="1"/>
                <a:r>
                  <a:rPr lang="en-US" dirty="0"/>
                  <a:t>Using quantum computers, an integer </a:t>
                </a:r>
                <a:r>
                  <a:rPr lang="en-US" i="1" dirty="0"/>
                  <a:t>n </a:t>
                </a:r>
                <a:r>
                  <a:rPr lang="en-US" dirty="0"/>
                  <a:t>can be factored in polynomial time using Shor's algorithm</a:t>
                </a:r>
              </a:p>
              <a:p>
                <a:pPr lvl="1"/>
                <a:r>
                  <a:rPr lang="en-US" dirty="0"/>
                  <a:t>The discrete logarithm problem can also be solved by Shor’s algorithm in polynomial time</a:t>
                </a:r>
              </a:p>
              <a:p>
                <a:r>
                  <a:rPr lang="en-US" dirty="0"/>
                  <a:t>As a result, the public key cryptosystems deployed since the 1980s will need to be replaced </a:t>
                </a:r>
              </a:p>
              <a:p>
                <a:pPr lvl="1"/>
                <a:r>
                  <a:rPr lang="en-US" dirty="0"/>
                  <a:t>RSA signatures, DSA and ECDSA (FIPS 186-4)</a:t>
                </a:r>
              </a:p>
              <a:p>
                <a:pPr lvl="1"/>
                <a:r>
                  <a:rPr lang="en-US" dirty="0" err="1"/>
                  <a:t>Diffie</a:t>
                </a:r>
                <a:r>
                  <a:rPr lang="en-US" dirty="0"/>
                  <a:t>-Hellman Key Agreement over finite fields and elliptic curves(NIST SP 800-56A)</a:t>
                </a:r>
              </a:p>
              <a:p>
                <a:pPr lvl="1"/>
                <a:r>
                  <a:rPr lang="en-US" dirty="0"/>
                  <a:t>RSA encryption (NIST SP 800-56B)</a:t>
                </a:r>
              </a:p>
              <a:p>
                <a:r>
                  <a:rPr lang="en-US" dirty="0"/>
                  <a:t>We have to look for quantum-resistant counterparts for these cryptosystems</a:t>
                </a:r>
              </a:p>
              <a:p>
                <a:r>
                  <a:rPr lang="en-US" dirty="0"/>
                  <a:t>Quantum computing also impacted security strength of symmetric key based cryptography algorithms</a:t>
                </a:r>
              </a:p>
              <a:p>
                <a:pPr lvl="1"/>
                <a:r>
                  <a:rPr lang="en-US" dirty="0"/>
                  <a:t>Grover’s algorithm can find AES key with approximately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operations where n is the key length</a:t>
                </a:r>
              </a:p>
              <a:p>
                <a:pPr lvl="1"/>
                <a:r>
                  <a:rPr lang="en-US" dirty="0"/>
                  <a:t>Intuitively, we should double the key length, if 2</a:t>
                </a:r>
                <a:r>
                  <a:rPr lang="en-US" baseline="30000" dirty="0"/>
                  <a:t>64</a:t>
                </a:r>
                <a:r>
                  <a:rPr lang="en-US" dirty="0"/>
                  <a:t> quantum operations cost about the same as 2</a:t>
                </a:r>
                <a:r>
                  <a:rPr lang="en-US" baseline="30000" dirty="0"/>
                  <a:t>64</a:t>
                </a:r>
                <a:r>
                  <a:rPr lang="en-US" dirty="0"/>
                  <a:t> classical operations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3648" y="1828800"/>
                <a:ext cx="9598878" cy="4419600"/>
              </a:xfrm>
              <a:blipFill rotWithShape="0">
                <a:blip r:embed="rId3"/>
                <a:stretch>
                  <a:fillRect l="-445" t="-966" r="-889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04" y="732882"/>
            <a:ext cx="11274663" cy="762000"/>
          </a:xfrm>
        </p:spPr>
        <p:txBody>
          <a:bodyPr>
            <a:normAutofit/>
          </a:bodyPr>
          <a:lstStyle/>
          <a:p>
            <a:r>
              <a:rPr lang="en-US" sz="3200" dirty="0"/>
              <a:t>Quantum Impact to NIST Standards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799BCE-A55C-4CC0-BC24-A4538BCFFB74}"/>
              </a:ext>
            </a:extLst>
          </p:cNvPr>
          <p:cNvGrpSpPr/>
          <p:nvPr/>
        </p:nvGrpSpPr>
        <p:grpSpPr>
          <a:xfrm>
            <a:off x="989012" y="1981200"/>
            <a:ext cx="9808910" cy="4621672"/>
            <a:chOff x="227012" y="1905000"/>
            <a:chExt cx="9808910" cy="4621672"/>
          </a:xfrm>
        </p:grpSpPr>
        <p:sp>
          <p:nvSpPr>
            <p:cNvPr id="8" name="TextBox 7"/>
            <p:cNvSpPr txBox="1"/>
            <p:nvPr/>
          </p:nvSpPr>
          <p:spPr>
            <a:xfrm>
              <a:off x="4437058" y="1905000"/>
              <a:ext cx="2743200" cy="369332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Crypto standards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7784" y="2905377"/>
              <a:ext cx="2057400" cy="3693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Public key based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86985" y="2600577"/>
              <a:ext cx="50675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286984" y="2600577"/>
              <a:ext cx="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26" idx="0"/>
            </p:cNvCxnSpPr>
            <p:nvPr/>
          </p:nvCxnSpPr>
          <p:spPr>
            <a:xfrm>
              <a:off x="5956706" y="2607893"/>
              <a:ext cx="0" cy="252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2"/>
            </p:cNvCxnSpPr>
            <p:nvPr/>
          </p:nvCxnSpPr>
          <p:spPr>
            <a:xfrm>
              <a:off x="5808658" y="2274332"/>
              <a:ext cx="0" cy="316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20184" y="3591178"/>
              <a:ext cx="1752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Signature (FIPS 186)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4133" y="4054331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establishment (800-56A/B/C)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43984" y="3274710"/>
              <a:ext cx="0" cy="1798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4" idx="1"/>
            </p:cNvCxnSpPr>
            <p:nvPr/>
          </p:nvCxnSpPr>
          <p:spPr>
            <a:xfrm>
              <a:off x="2143984" y="3745066"/>
              <a:ext cx="76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2143985" y="4315941"/>
              <a:ext cx="1001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01185" y="4990147"/>
              <a:ext cx="2114549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Tools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429984" y="2600577"/>
              <a:ext cx="0" cy="238957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53584" y="5359479"/>
              <a:ext cx="0" cy="898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997967" y="5522766"/>
              <a:ext cx="171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RNG (800-90A/B/C)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97967" y="5830543"/>
              <a:ext cx="1965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KDF (800-108, 800-135)</a:t>
              </a:r>
            </a:p>
          </p:txBody>
        </p:sp>
        <p:cxnSp>
          <p:nvCxnSpPr>
            <p:cNvPr id="24" name="Straight Connector 23"/>
            <p:cNvCxnSpPr>
              <a:endCxn id="22" idx="1"/>
            </p:cNvCxnSpPr>
            <p:nvPr/>
          </p:nvCxnSpPr>
          <p:spPr>
            <a:xfrm>
              <a:off x="2753585" y="5676654"/>
              <a:ext cx="24438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3" idx="1"/>
            </p:cNvCxnSpPr>
            <p:nvPr/>
          </p:nvCxnSpPr>
          <p:spPr>
            <a:xfrm>
              <a:off x="2753584" y="5984431"/>
              <a:ext cx="24438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75607" y="2860231"/>
              <a:ext cx="2362199" cy="36933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Symmetric key based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5315" y="3375734"/>
              <a:ext cx="1717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AES  (FIPS 197 ) TDEA (800-67)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30480" y="3893277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Modes  of operations (800 38A-38G)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30481" y="4532405"/>
              <a:ext cx="20497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SHA-1/2 (FIPS 180) and SHA-3 (FIPS 202)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65314" y="5477620"/>
              <a:ext cx="171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HMAC (FIPS 198)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963384" y="3229563"/>
              <a:ext cx="2724" cy="3160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7" idx="1"/>
            </p:cNvCxnSpPr>
            <p:nvPr/>
          </p:nvCxnSpPr>
          <p:spPr>
            <a:xfrm flipV="1">
              <a:off x="4966106" y="3637344"/>
              <a:ext cx="199208" cy="4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28" idx="1"/>
            </p:cNvCxnSpPr>
            <p:nvPr/>
          </p:nvCxnSpPr>
          <p:spPr>
            <a:xfrm>
              <a:off x="4990598" y="4154887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9" idx="1"/>
            </p:cNvCxnSpPr>
            <p:nvPr/>
          </p:nvCxnSpPr>
          <p:spPr>
            <a:xfrm>
              <a:off x="4990598" y="4794015"/>
              <a:ext cx="13988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90598" y="5631508"/>
              <a:ext cx="199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165314" y="5030056"/>
              <a:ext cx="2236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Randomized hash (800-106)</a:t>
              </a:r>
            </a:p>
          </p:txBody>
        </p:sp>
        <p:cxnSp>
          <p:nvCxnSpPr>
            <p:cNvPr id="37" name="Straight Connector 36"/>
            <p:cNvCxnSpPr>
              <a:endCxn id="36" idx="1"/>
            </p:cNvCxnSpPr>
            <p:nvPr/>
          </p:nvCxnSpPr>
          <p:spPr>
            <a:xfrm>
              <a:off x="4990598" y="5183944"/>
              <a:ext cx="17471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249928" y="2852916"/>
              <a:ext cx="2209257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Guidelines</a:t>
              </a:r>
            </a:p>
          </p:txBody>
        </p:sp>
        <p:cxnSp>
          <p:nvCxnSpPr>
            <p:cNvPr id="39" name="Straight Arrow Connector 38"/>
            <p:cNvCxnSpPr>
              <a:endCxn id="38" idx="0"/>
            </p:cNvCxnSpPr>
            <p:nvPr/>
          </p:nvCxnSpPr>
          <p:spPr>
            <a:xfrm>
              <a:off x="8354556" y="2600578"/>
              <a:ext cx="1" cy="252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3"/>
            </p:cNvCxnSpPr>
            <p:nvPr/>
          </p:nvCxnSpPr>
          <p:spPr>
            <a:xfrm>
              <a:off x="7401784" y="3229564"/>
              <a:ext cx="0" cy="1954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554184" y="3487586"/>
              <a:ext cx="2481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Hash usage/security (800-107)</a:t>
              </a:r>
            </a:p>
          </p:txBody>
        </p:sp>
        <p:cxnSp>
          <p:nvCxnSpPr>
            <p:cNvPr id="42" name="Straight Connector 41"/>
            <p:cNvCxnSpPr>
              <a:endCxn id="41" idx="1"/>
            </p:cNvCxnSpPr>
            <p:nvPr/>
          </p:nvCxnSpPr>
          <p:spPr>
            <a:xfrm>
              <a:off x="7401784" y="3641474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554186" y="3847111"/>
              <a:ext cx="1828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Transition  (800-131A)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7401784" y="4000999"/>
              <a:ext cx="152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554184" y="4299221"/>
              <a:ext cx="2100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generation (800-133)</a:t>
              </a:r>
            </a:p>
          </p:txBody>
        </p:sp>
        <p:cxnSp>
          <p:nvCxnSpPr>
            <p:cNvPr id="46" name="Straight Connector 45"/>
            <p:cNvCxnSpPr>
              <a:endCxn id="45" idx="1"/>
            </p:cNvCxnSpPr>
            <p:nvPr/>
          </p:nvCxnSpPr>
          <p:spPr>
            <a:xfrm>
              <a:off x="7401784" y="4453109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539229" y="4722278"/>
              <a:ext cx="2100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Key management (800-57)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401785" y="4876165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1129672" y="2432567"/>
              <a:ext cx="3516940" cy="24427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963384" y="6138320"/>
              <a:ext cx="2264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139778" y="6003452"/>
              <a:ext cx="2543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SHA3 derived functions (parallel hashing, KMAC, etc. (800-185)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9500000">
              <a:off x="227012" y="2570015"/>
              <a:ext cx="3048000" cy="36933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Post-Quantum Cryptography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17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97" y="228600"/>
            <a:ext cx="9525000" cy="1325562"/>
          </a:xfrm>
        </p:spPr>
        <p:txBody>
          <a:bodyPr>
            <a:normAutofit/>
          </a:bodyPr>
          <a:lstStyle/>
          <a:p>
            <a:r>
              <a:rPr lang="en-US" sz="3200" dirty="0"/>
              <a:t>NIST Team has been in action </a:t>
            </a:r>
            <a:endParaRPr lang="en-US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52600"/>
            <a:ext cx="92964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2012 – NIST begin PQC project</a:t>
            </a:r>
          </a:p>
          <a:p>
            <a:pPr lvl="1"/>
            <a:r>
              <a:rPr lang="en-US" dirty="0"/>
              <a:t>Research and build NIST team</a:t>
            </a:r>
          </a:p>
          <a:p>
            <a:r>
              <a:rPr lang="en-US" dirty="0"/>
              <a:t>April 2015 – 1</a:t>
            </a:r>
            <a:r>
              <a:rPr lang="en-US" baseline="30000" dirty="0"/>
              <a:t>st</a:t>
            </a:r>
            <a:r>
              <a:rPr lang="en-US" dirty="0"/>
              <a:t> NIST PQC workshop</a:t>
            </a:r>
          </a:p>
          <a:p>
            <a:r>
              <a:rPr lang="en-US" dirty="0"/>
              <a:t>Feb 2016 – NIST Report on PQC (NISTIR 8105)</a:t>
            </a:r>
          </a:p>
          <a:p>
            <a:r>
              <a:rPr lang="en-US" dirty="0"/>
              <a:t>Feb 2016 – NIST preliminary announcement of standardization plan</a:t>
            </a:r>
          </a:p>
          <a:p>
            <a:r>
              <a:rPr lang="en-US" dirty="0"/>
              <a:t>Aug 2016 – Draft submission requirements and evaluation criteria released for public comments</a:t>
            </a:r>
          </a:p>
          <a:p>
            <a:r>
              <a:rPr lang="en-US" dirty="0"/>
              <a:t>Sep 2016 – Comment period ends</a:t>
            </a:r>
          </a:p>
          <a:p>
            <a:r>
              <a:rPr lang="en-US" dirty="0"/>
              <a:t>Dec 2016 – Announcement of finalized requirements and criteria(Federal Register Notice)</a:t>
            </a:r>
          </a:p>
          <a:p>
            <a:r>
              <a:rPr lang="en-US" dirty="0"/>
              <a:t>Nov. 30, 2017 – Submission deadline, received 82 submissions</a:t>
            </a:r>
          </a:p>
          <a:p>
            <a:r>
              <a:rPr lang="en-US" dirty="0"/>
              <a:t>Dec. 24, 2017 – Announced the first round 69 algorithms, as “complete and proper”</a:t>
            </a:r>
          </a:p>
        </p:txBody>
      </p:sp>
      <p:pic>
        <p:nvPicPr>
          <p:cNvPr id="1026" name="Picture 2" descr="https://s-media-cache-ak0.pinimg.com/originals/20/d6/14/20d614184b6e8849eb996dec471de7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97" y="289560"/>
            <a:ext cx="38862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294" y="637704"/>
            <a:ext cx="11274663" cy="762000"/>
          </a:xfrm>
        </p:spPr>
        <p:txBody>
          <a:bodyPr/>
          <a:lstStyle/>
          <a:p>
            <a:r>
              <a:rPr lang="en-US" dirty="0"/>
              <a:t>PQC Families - Actively Researched as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6718442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Lattice-based</a:t>
            </a:r>
          </a:p>
          <a:p>
            <a:pPr lvl="1"/>
            <a:r>
              <a:rPr lang="en-US" dirty="0" err="1"/>
              <a:t>NTRUencrypt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Signature, e.g. Bliss</a:t>
            </a:r>
          </a:p>
          <a:p>
            <a:pPr lvl="1"/>
            <a:r>
              <a:rPr lang="en-US" dirty="0"/>
              <a:t>(Ring-based) Learning with Errors (e.g. Key Agreement - New Hope)</a:t>
            </a:r>
          </a:p>
          <a:p>
            <a:r>
              <a:rPr lang="en-US" dirty="0"/>
              <a:t>Code-based</a:t>
            </a:r>
          </a:p>
          <a:p>
            <a:pPr lvl="1"/>
            <a:r>
              <a:rPr lang="en-US" dirty="0" err="1"/>
              <a:t>McEliece</a:t>
            </a:r>
            <a:r>
              <a:rPr lang="en-US" dirty="0"/>
              <a:t> encryption and the variants</a:t>
            </a:r>
          </a:p>
          <a:p>
            <a:r>
              <a:rPr lang="en-US" dirty="0"/>
              <a:t>Multivariate</a:t>
            </a:r>
          </a:p>
          <a:p>
            <a:pPr lvl="1"/>
            <a:r>
              <a:rPr lang="en-US" dirty="0"/>
              <a:t>Rainbow (signature), Quartz (signature), etc.  </a:t>
            </a:r>
          </a:p>
          <a:p>
            <a:r>
              <a:rPr lang="en-US" dirty="0"/>
              <a:t>Hash-based signatures</a:t>
            </a:r>
          </a:p>
          <a:p>
            <a:pPr lvl="1"/>
            <a:r>
              <a:rPr lang="en-US" dirty="0"/>
              <a:t>LMS, XMSS, SPHINCS</a:t>
            </a:r>
          </a:p>
          <a:p>
            <a:r>
              <a:rPr lang="en-US" dirty="0"/>
              <a:t>Isogeny-based schemes</a:t>
            </a:r>
          </a:p>
          <a:p>
            <a:pPr lvl="1"/>
            <a:r>
              <a:rPr lang="en-US" dirty="0" err="1"/>
              <a:t>Supersingular</a:t>
            </a:r>
            <a:r>
              <a:rPr lang="en-US" dirty="0"/>
              <a:t> isogeny </a:t>
            </a:r>
            <a:r>
              <a:rPr lang="en-US" dirty="0" err="1"/>
              <a:t>Diffie</a:t>
            </a:r>
            <a:r>
              <a:rPr lang="en-US" dirty="0"/>
              <a:t>–Hellman key exchange (SIDH)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10986" y="2129455"/>
            <a:ext cx="2443956" cy="1905000"/>
            <a:chOff x="8896786" y="2205655"/>
            <a:chExt cx="2443956" cy="1905000"/>
          </a:xfrm>
        </p:grpSpPr>
        <p:sp>
          <p:nvSpPr>
            <p:cNvPr id="10" name="Oval 9"/>
            <p:cNvSpPr/>
            <p:nvPr/>
          </p:nvSpPr>
          <p:spPr>
            <a:xfrm>
              <a:off x="8896786" y="2205655"/>
              <a:ext cx="2443956" cy="190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45852" y="282681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Signatures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7426523" y="4020794"/>
            <a:ext cx="2443956" cy="1905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5990" y="457968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Encryption</a:t>
            </a:r>
          </a:p>
        </p:txBody>
      </p:sp>
      <p:sp>
        <p:nvSpPr>
          <p:cNvPr id="8" name="Oval 7"/>
          <p:cNvSpPr/>
          <p:nvPr/>
        </p:nvSpPr>
        <p:spPr>
          <a:xfrm>
            <a:off x="9602390" y="3955136"/>
            <a:ext cx="2443956" cy="1905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9968" y="447319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Key agreement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9412" y="5378341"/>
            <a:ext cx="121920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NTRUencrypt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101857" y="5224453"/>
            <a:ext cx="1021755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New Hope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2942" y="3279337"/>
            <a:ext cx="61567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Bliss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59312" y="2355556"/>
            <a:ext cx="61567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XMSS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35549" y="3259879"/>
            <a:ext cx="873664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Rainbow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4288" y="5013901"/>
            <a:ext cx="83820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McEliece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090355" y="4414803"/>
            <a:ext cx="573602" cy="3052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SIDH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69742" y="2486203"/>
            <a:ext cx="61567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03913" y="3636845"/>
            <a:ext cx="806055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SPHINCS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8617" y="2908609"/>
            <a:ext cx="72590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Quartz</a:t>
            </a:r>
          </a:p>
        </p:txBody>
      </p:sp>
    </p:spTree>
    <p:extLst>
      <p:ext uri="{BB962C8B-B14F-4D97-AF65-F5344CB8AC3E}">
        <p14:creationId xmlns:p14="http://schemas.microsoft.com/office/powerpoint/2010/main" val="314921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F7C2-2088-4E43-A59B-94617C11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838200"/>
            <a:ext cx="11274663" cy="762000"/>
          </a:xfrm>
        </p:spPr>
        <p:txBody>
          <a:bodyPr/>
          <a:lstStyle/>
          <a:p>
            <a:r>
              <a:rPr lang="en-US" sz="3200" dirty="0"/>
              <a:t>NIST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1DB8-819B-4FE0-B7FF-18B2E6E4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286000"/>
            <a:ext cx="10969943" cy="4343400"/>
          </a:xfrm>
        </p:spPr>
        <p:txBody>
          <a:bodyPr/>
          <a:lstStyle/>
          <a:p>
            <a:r>
              <a:rPr lang="en-US" dirty="0"/>
              <a:t>NIST will hold the first PQC Standardization Workshop in April 12-13, 2018</a:t>
            </a:r>
          </a:p>
          <a:p>
            <a:r>
              <a:rPr lang="en-US" dirty="0"/>
              <a:t>Initial analysis phase 12-18 months</a:t>
            </a:r>
          </a:p>
          <a:p>
            <a:r>
              <a:rPr lang="en-US" dirty="0"/>
              <a:t>Narrow the pool  and hold the second workshop in late 2019</a:t>
            </a:r>
          </a:p>
          <a:p>
            <a:r>
              <a:rPr lang="en-US" dirty="0"/>
              <a:t>Second analysis phase 12-18 month</a:t>
            </a:r>
          </a:p>
          <a:p>
            <a:r>
              <a:rPr lang="en-US" dirty="0"/>
              <a:t>May take third analysis phase if needed</a:t>
            </a:r>
          </a:p>
          <a:p>
            <a:r>
              <a:rPr lang="en-US" dirty="0"/>
              <a:t>Expect draft standards in 2022-2023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9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0BC4-D549-41C8-920E-01DA260A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" y="990600"/>
            <a:ext cx="11274663" cy="762000"/>
          </a:xfrm>
        </p:spPr>
        <p:txBody>
          <a:bodyPr/>
          <a:lstStyle/>
          <a:p>
            <a:r>
              <a:rPr lang="en-US" sz="3200" dirty="0"/>
              <a:t>Submissions to NIST Call for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6A85-E92E-4DFE-824C-81A51C18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133600"/>
            <a:ext cx="10969943" cy="1905000"/>
          </a:xfrm>
        </p:spPr>
        <p:txBody>
          <a:bodyPr/>
          <a:lstStyle/>
          <a:p>
            <a:r>
              <a:rPr lang="en-US" dirty="0"/>
              <a:t>Upon the submission deadline (Nov. 30, 2017), NIST received 82 submissions from 26 countries and 6 continents</a:t>
            </a:r>
          </a:p>
          <a:p>
            <a:r>
              <a:rPr lang="en-US" dirty="0"/>
              <a:t>After an initial review, 69 submissions are considered as complete and proper</a:t>
            </a:r>
          </a:p>
          <a:p>
            <a:r>
              <a:rPr lang="en-US" dirty="0"/>
              <a:t>At the time of this presentation, 3 of them have been confirmed as “broken” and 66 remains as the first round submissions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0CCF1E-41C4-487C-8380-CF42D3A1F2B4}"/>
              </a:ext>
            </a:extLst>
          </p:cNvPr>
          <p:cNvSpPr txBox="1">
            <a:spLocks/>
          </p:cNvSpPr>
          <p:nvPr/>
        </p:nvSpPr>
        <p:spPr>
          <a:xfrm>
            <a:off x="639027" y="4495800"/>
            <a:ext cx="5455386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34D997-F77D-453F-863A-E33B5665BD53}"/>
              </a:ext>
            </a:extLst>
          </p:cNvPr>
          <p:cNvSpPr txBox="1">
            <a:spLocks/>
          </p:cNvSpPr>
          <p:nvPr/>
        </p:nvSpPr>
        <p:spPr>
          <a:xfrm>
            <a:off x="609731" y="4388427"/>
            <a:ext cx="4494082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46 Key Establishment schemes</a:t>
            </a:r>
          </a:p>
          <a:p>
            <a:pPr lvl="1"/>
            <a:r>
              <a:rPr lang="en-US" dirty="0"/>
              <a:t>24 lattice-based</a:t>
            </a:r>
          </a:p>
          <a:p>
            <a:pPr lvl="1"/>
            <a:r>
              <a:rPr lang="en-US" dirty="0"/>
              <a:t>17 code-based</a:t>
            </a:r>
          </a:p>
          <a:p>
            <a:pPr lvl="1"/>
            <a:r>
              <a:rPr lang="en-US" dirty="0"/>
              <a:t>5 other  (2 multi-variate, 1 RSA, 1 random walk, 1 isogeny-based)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FC5982-8DFA-4D84-8FCE-D3415D94C251}"/>
              </a:ext>
            </a:extLst>
          </p:cNvPr>
          <p:cNvSpPr txBox="1">
            <a:spLocks/>
          </p:cNvSpPr>
          <p:nvPr/>
        </p:nvSpPr>
        <p:spPr>
          <a:xfrm>
            <a:off x="5713412" y="4419600"/>
            <a:ext cx="4494082" cy="190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 Signature schemes</a:t>
            </a:r>
          </a:p>
          <a:p>
            <a:pPr lvl="1"/>
            <a:r>
              <a:rPr lang="en-US" dirty="0"/>
              <a:t>7 multi-variate</a:t>
            </a:r>
          </a:p>
          <a:p>
            <a:pPr lvl="1"/>
            <a:r>
              <a:rPr lang="en-US" dirty="0"/>
              <a:t>5 lattice</a:t>
            </a:r>
          </a:p>
          <a:p>
            <a:pPr lvl="1"/>
            <a:r>
              <a:rPr lang="en-US" dirty="0"/>
              <a:t>3 code-based</a:t>
            </a:r>
          </a:p>
          <a:p>
            <a:pPr lvl="1"/>
            <a:r>
              <a:rPr lang="en-US" dirty="0"/>
              <a:t>3 hash-based (or symmetric based)</a:t>
            </a:r>
          </a:p>
          <a:p>
            <a:pPr lvl="1"/>
            <a:r>
              <a:rPr lang="en-US" dirty="0"/>
              <a:t>2 other (1 RSA, 1 braids)</a:t>
            </a:r>
          </a:p>
        </p:txBody>
      </p:sp>
    </p:spTree>
    <p:extLst>
      <p:ext uri="{BB962C8B-B14F-4D97-AF65-F5344CB8AC3E}">
        <p14:creationId xmlns:p14="http://schemas.microsoft.com/office/powerpoint/2010/main" val="238825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0E840-8BFC-42AA-8000-721AF54B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7" y="914400"/>
            <a:ext cx="11274663" cy="762000"/>
          </a:xfrm>
        </p:spPr>
        <p:txBody>
          <a:bodyPr/>
          <a:lstStyle/>
          <a:p>
            <a:r>
              <a:rPr lang="en-US" sz="3200" dirty="0"/>
              <a:t>Tough Jobs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2C75-B73A-463C-AD0A-4994EA8F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981200"/>
            <a:ext cx="10969943" cy="3733800"/>
          </a:xfrm>
        </p:spPr>
        <p:txBody>
          <a:bodyPr/>
          <a:lstStyle/>
          <a:p>
            <a:r>
              <a:rPr lang="en-US" dirty="0"/>
              <a:t>Secure analysis against both classical and quantum attacks</a:t>
            </a:r>
          </a:p>
          <a:p>
            <a:r>
              <a:rPr lang="en-US" dirty="0"/>
              <a:t>Secure against side-channel attacks</a:t>
            </a:r>
          </a:p>
          <a:p>
            <a:r>
              <a:rPr lang="en-US" dirty="0"/>
              <a:t>Performance evaluation, including</a:t>
            </a:r>
          </a:p>
          <a:p>
            <a:pPr lvl="1"/>
            <a:r>
              <a:rPr lang="en-US" dirty="0"/>
              <a:t>Computational efficiency</a:t>
            </a:r>
          </a:p>
          <a:p>
            <a:pPr lvl="1"/>
            <a:r>
              <a:rPr lang="en-US" dirty="0"/>
              <a:t>Key size, signature size, ciphertext expansion</a:t>
            </a:r>
          </a:p>
          <a:p>
            <a:pPr lvl="1"/>
            <a:r>
              <a:rPr lang="en-US" dirty="0"/>
              <a:t>Handling decryption failure, auxiliary functions, padding, etc. </a:t>
            </a:r>
          </a:p>
          <a:p>
            <a:r>
              <a:rPr lang="en-US" dirty="0"/>
              <a:t>Drop-in exercise to existing applications, check whether an algorithm can drop in </a:t>
            </a:r>
          </a:p>
          <a:p>
            <a:pPr lvl="1"/>
            <a:r>
              <a:rPr lang="en-US" dirty="0"/>
              <a:t>a protocol like Internet Key Exchange (IKE) and Transport Layer Security (TLS)</a:t>
            </a:r>
          </a:p>
          <a:p>
            <a:pPr lvl="1"/>
            <a:r>
              <a:rPr lang="en-US" dirty="0"/>
              <a:t>an application like software authentication (code signing)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36567841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B73B224C-7806-4760-A757-54D28AB3696C}" vid="{39934AE3-DB8B-4724-A91B-2490FE9A72A0}"/>
    </a:ext>
  </a:extLst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E7142E-9443-4FFC-872E-2600E51301E4}"/>
</file>

<file path=customXml/itemProps2.xml><?xml version="1.0" encoding="utf-8"?>
<ds:datastoreItem xmlns:ds="http://schemas.openxmlformats.org/officeDocument/2006/customXml" ds:itemID="{E32D8028-040D-460A-875B-41893D0C1813}"/>
</file>

<file path=customXml/itemProps3.xml><?xml version="1.0" encoding="utf-8"?>
<ds:datastoreItem xmlns:ds="http://schemas.openxmlformats.org/officeDocument/2006/customXml" ds:itemID="{DC4597A7-28D8-44BD-BCEF-31CD92F7F1FC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983</Words>
  <Application>Microsoft Office PowerPoint</Application>
  <PresentationFormat>Custom</PresentationFormat>
  <Paragraphs>143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Adobe Fan Heiti Std B</vt:lpstr>
      <vt:lpstr>Arial</vt:lpstr>
      <vt:lpstr>Calibri</vt:lpstr>
      <vt:lpstr>Calibri Light</vt:lpstr>
      <vt:lpstr>Calisto MT</vt:lpstr>
      <vt:lpstr>Cambria Math</vt:lpstr>
      <vt:lpstr>Century Gothic</vt:lpstr>
      <vt:lpstr>Wingdings</vt:lpstr>
      <vt:lpstr>Wingdings 2</vt:lpstr>
      <vt:lpstr>Theme1</vt:lpstr>
      <vt:lpstr>1_HDOfficeLightV0</vt:lpstr>
      <vt:lpstr>2_HDOfficeLightV0</vt:lpstr>
      <vt:lpstr>1_Theme1</vt:lpstr>
      <vt:lpstr>Custom Design</vt:lpstr>
      <vt:lpstr>Genesis</vt:lpstr>
      <vt:lpstr>NIST Post-Quantum Cryptography Standardization </vt:lpstr>
      <vt:lpstr>NIST Cryptographic Standards</vt:lpstr>
      <vt:lpstr>Quantum Impact  </vt:lpstr>
      <vt:lpstr>Quantum Impact to NIST Standards</vt:lpstr>
      <vt:lpstr>NIST Team has been in action </vt:lpstr>
      <vt:lpstr>PQC Families - Actively Researched as Examples</vt:lpstr>
      <vt:lpstr>NIST Timeline</vt:lpstr>
      <vt:lpstr>Submissions to NIST Call for Proposals</vt:lpstr>
      <vt:lpstr>Tough Jobs Ahead</vt:lpstr>
      <vt:lpstr>Join Us for PQC Standardization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2016-11-08T17:19:05Z</dcterms:created>
  <dcterms:modified xsi:type="dcterms:W3CDTF">2018-02-12T21:21:11Z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  <property fmtid="{D5CDD505-2E9C-101B-9397-08002B2CF9AE}" pid="3" name="ContentTypeId">
    <vt:lpwstr>0x010100DC87FEDF3E7A8F4A97A830D99D3B29C6</vt:lpwstr>
  </property>
</Properties>
</file>