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66" r:id="rId4"/>
    <p:sldId id="279" r:id="rId5"/>
    <p:sldId id="278" r:id="rId6"/>
    <p:sldId id="260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7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52" autoAdjust="0"/>
    <p:restoredTop sz="94660"/>
  </p:normalViewPr>
  <p:slideViewPr>
    <p:cSldViewPr snapToGrid="0">
      <p:cViewPr varScale="1">
        <p:scale>
          <a:sx n="72" d="100"/>
          <a:sy n="72" d="100"/>
        </p:scale>
        <p:origin x="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hyperlink" Target="https://eprint.iacr.org/2017/1160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curerf.com/Products/solutions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print.iacr.org/2017/1160" TargetMode="External"/><Relationship Id="rId2" Type="http://schemas.openxmlformats.org/officeDocument/2006/relationships/hyperlink" Target="https://eprint.iacr.org/2017/05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084E0-BE03-4848-899B-A51EB4D843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Walnut </a:t>
            </a:r>
            <a:r>
              <a:rPr lang="en-US" dirty="0" err="1"/>
              <a:t>dsa</a:t>
            </a:r>
            <a:r>
              <a:rPr lang="en-US" dirty="0"/>
              <a:t/>
            </a:r>
            <a:br>
              <a:rPr lang="en-US" dirty="0"/>
            </a:br>
            <a:r>
              <a:rPr lang="en-US" sz="1600" dirty="0"/>
              <a:t>(or: fun with braids and algebra…)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356E94-DC5E-45BF-9FCD-F030BD0C3F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NIST PQC submission by </a:t>
            </a:r>
            <a:r>
              <a:rPr lang="en-US" dirty="0" err="1">
                <a:solidFill>
                  <a:schemeClr val="bg1"/>
                </a:solidFill>
              </a:rPr>
              <a:t>SecureRF</a:t>
            </a:r>
            <a:r>
              <a:rPr lang="en-US" dirty="0">
                <a:solidFill>
                  <a:schemeClr val="bg1"/>
                </a:solidFill>
              </a:rPr>
              <a:t> team</a:t>
            </a:r>
          </a:p>
          <a:p>
            <a:r>
              <a:rPr lang="en-US" dirty="0">
                <a:solidFill>
                  <a:schemeClr val="bg1"/>
                </a:solidFill>
              </a:rPr>
              <a:t>presentation by Gorjan Alagic</a:t>
            </a:r>
          </a:p>
        </p:txBody>
      </p:sp>
    </p:spTree>
    <p:extLst>
      <p:ext uri="{BB962C8B-B14F-4D97-AF65-F5344CB8AC3E}">
        <p14:creationId xmlns:p14="http://schemas.microsoft.com/office/powerpoint/2010/main" val="474218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253492"/>
            <a:ext cx="10180320" cy="559308"/>
          </a:xfrm>
        </p:spPr>
        <p:txBody>
          <a:bodyPr>
            <a:normAutofit fontScale="90000"/>
          </a:bodyPr>
          <a:lstStyle/>
          <a:p>
            <a:r>
              <a:rPr lang="en-US" dirty="0"/>
              <a:t>Burau representation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94080" y="1185164"/>
                <a:ext cx="10180320" cy="5334906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b="1" dirty="0"/>
                  <a:t>Burau representation</a:t>
                </a:r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/>
                  <a:t> be a prime-power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±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±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, …, 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±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be the ring of Laurent polynomials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variables 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[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±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±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, …, 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±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) be the group of invertible matrices with those entries.</a:t>
                </a:r>
              </a:p>
              <a:p>
                <a:pPr marL="0" indent="0">
                  <a:buNone/>
                </a:pPr>
                <a:r>
                  <a:rPr lang="en-US" dirty="0"/>
                  <a:t>Define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𝐺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[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±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, 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±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, …, 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±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]</m:t>
                      </m:r>
                      <m:r>
                        <m:rPr>
                          <m:nor/>
                        </m:rPr>
                        <a:rPr lang="en-US" dirty="0"/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  <m:e/>
                            </m:mr>
                            <m:mr>
                              <m:e/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𝑀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bSup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1/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1/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7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  <m:e/>
                            </m:mr>
                            <m:mr>
                              <m:e/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b>
                                </m:sSub>
                              </m:e>
                              <m:e/>
                              <m:e/>
                            </m:mr>
                            <m:mr>
                              <m:e/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  <m:e/>
                            </m:mr>
                            <m:mr>
                              <m:e/>
                              <m:e/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𝑀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bSup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b>
                                </m:sSub>
                              </m:e>
                              <m:e/>
                              <m:e/>
                            </m:mr>
                            <m:mr>
                              <m:e/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−1/</m:t>
                                      </m:r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+1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1/</m:t>
                                      </m:r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+1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  <m:e/>
                            </m:mr>
                            <m:mr>
                              <m:e/>
                              <m:e/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(This is a representation of the </a:t>
                </a:r>
                <a:r>
                  <a:rPr lang="en-US" i="1" dirty="0"/>
                  <a:t>pure braids, </a:t>
                </a:r>
                <a:r>
                  <a:rPr lang="en-US" dirty="0"/>
                  <a:t>the subgroup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consisting of braids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s.t.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/>
                  <a:t>.)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4080" y="1185164"/>
                <a:ext cx="10180320" cy="5334906"/>
              </a:xfrm>
              <a:blipFill>
                <a:blip r:embed="rId2"/>
                <a:stretch>
                  <a:fillRect l="-539" t="-10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167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253492"/>
            <a:ext cx="10180320" cy="559308"/>
          </a:xfrm>
        </p:spPr>
        <p:txBody>
          <a:bodyPr>
            <a:normAutofit fontScale="90000"/>
          </a:bodyPr>
          <a:lstStyle/>
          <a:p>
            <a:r>
              <a:rPr lang="en-US" dirty="0"/>
              <a:t>Colored Burau representation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94080" y="1185164"/>
                <a:ext cx="10180320" cy="533490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/>
                  <a:t>Colored Burau “representation</a:t>
                </a:r>
                <a:r>
                  <a:rPr lang="en-US" dirty="0"/>
                  <a:t>.”</a:t>
                </a:r>
              </a:p>
              <a:p>
                <a:pPr marL="0" indent="0">
                  <a:buNone/>
                </a:pPr>
                <a:r>
                  <a:rPr lang="en-US" dirty="0"/>
                  <a:t>Define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Φ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𝐺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[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±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, 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±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, …, </m:t>
                      </m:r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±</m:t>
                          </m:r>
                        </m:sup>
                      </m:sSubSup>
                      <m:r>
                        <a:rPr lang="en-US" i="1">
                          <a:latin typeface="Cambria Math" panose="02040503050406030204" pitchFamily="18" charset="0"/>
                        </a:rPr>
                        <m:t>]</m:t>
                      </m:r>
                      <m:r>
                        <m:rPr>
                          <m:nor/>
                        </m:rPr>
                        <a:rPr lang="en-US" dirty="0"/>
                        <m:t>)</m:t>
                      </m:r>
                      <m:r>
                        <m:rPr>
                          <m:nor/>
                        </m:rPr>
                        <a:rPr lang="en-US" b="0" i="0" dirty="0" smtClean="0"/>
                        <m:t>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⋊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by setting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 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𝜋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For example,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US" dirty="0"/>
                  <a:t> we get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Φ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, (12)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and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Φ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bSup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1/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1/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, (12)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 “semidirect product”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⋊</m:t>
                    </m:r>
                  </m:oMath>
                </a14:m>
                <a:r>
                  <a:rPr lang="en-US" dirty="0"/>
                  <a:t> means we compose like this:</a:t>
                </a:r>
              </a:p>
              <a:p>
                <a:pPr marL="0" indent="0">
                  <a:buNone/>
                </a:pP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↦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≔(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sup>
                      </m:sSup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𝑎𝑏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4080" y="1185164"/>
                <a:ext cx="10180320" cy="5334906"/>
              </a:xfrm>
              <a:blipFill>
                <a:blip r:embed="rId2"/>
                <a:stretch>
                  <a:fillRect l="-539" t="-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CF6462A1-5BED-49B0-B9A6-1D71FEDD0F55}"/>
              </a:ext>
            </a:extLst>
          </p:cNvPr>
          <p:cNvGrpSpPr/>
          <p:nvPr/>
        </p:nvGrpSpPr>
        <p:grpSpPr>
          <a:xfrm>
            <a:off x="6218312" y="5736723"/>
            <a:ext cx="3120534" cy="783347"/>
            <a:chOff x="6241953" y="3753226"/>
            <a:chExt cx="3120534" cy="783347"/>
          </a:xfrm>
        </p:grpSpPr>
        <p:sp>
          <p:nvSpPr>
            <p:cNvPr id="4" name="Left Brace 3">
              <a:extLst>
                <a:ext uri="{FF2B5EF4-FFF2-40B4-BE49-F238E27FC236}">
                  <a16:creationId xmlns:a16="http://schemas.microsoft.com/office/drawing/2014/main" id="{0D448E3A-4DA8-4C54-81C7-39EE42DCC299}"/>
                </a:ext>
              </a:extLst>
            </p:cNvPr>
            <p:cNvSpPr/>
            <p:nvPr/>
          </p:nvSpPr>
          <p:spPr>
            <a:xfrm rot="16200000">
              <a:off x="7702934" y="3528496"/>
              <a:ext cx="198572" cy="648032"/>
            </a:xfrm>
            <a:prstGeom prst="leftBrac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CAECD4DD-DE46-449B-ADB9-697A9366AE1A}"/>
                    </a:ext>
                  </a:extLst>
                </p:cNvPr>
                <p:cNvSpPr txBox="1"/>
                <p:nvPr/>
              </p:nvSpPr>
              <p:spPr>
                <a:xfrm>
                  <a:off x="6241953" y="3951798"/>
                  <a:ext cx="312053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600" dirty="0"/>
                    <a:t>this means: apply permutation </a:t>
                  </a:r>
                  <a14:m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𝜋</m:t>
                      </m:r>
                    </m:oMath>
                  </a14:m>
                  <a:r>
                    <a:rPr lang="en-US" sz="1600" dirty="0"/>
                    <a:t> </a:t>
                  </a:r>
                </a:p>
                <a:p>
                  <a:pPr algn="ctr"/>
                  <a:r>
                    <a:rPr lang="en-US" sz="1600" dirty="0"/>
                    <a:t>to the variables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,…, 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a14:m>
                  <a:r>
                    <a:rPr lang="en-US" sz="1600" dirty="0"/>
                    <a:t>, </a:t>
                  </a:r>
                  <a:r>
                    <a:rPr lang="en-US" sz="1600" dirty="0" err="1"/>
                    <a:t>entrywise</a:t>
                  </a:r>
                  <a:endParaRPr lang="en-US" sz="1600" dirty="0"/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CAECD4DD-DE46-449B-ADB9-697A9366AE1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41953" y="3951798"/>
                  <a:ext cx="3120534" cy="584775"/>
                </a:xfrm>
                <a:prstGeom prst="rect">
                  <a:avLst/>
                </a:prstGeom>
                <a:blipFill>
                  <a:blip r:embed="rId3"/>
                  <a:stretch>
                    <a:fillRect l="-391" t="-3125" r="-586" b="-12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35182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253492"/>
            <a:ext cx="10180320" cy="559308"/>
          </a:xfrm>
        </p:spPr>
        <p:txBody>
          <a:bodyPr>
            <a:normAutofit fontScale="90000"/>
          </a:bodyPr>
          <a:lstStyle/>
          <a:p>
            <a:r>
              <a:rPr lang="en-US" dirty="0"/>
              <a:t>E-multiplication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94080" y="1185164"/>
                <a:ext cx="10180320" cy="533490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E-multiplication.</a:t>
                </a:r>
              </a:p>
              <a:p>
                <a:pPr marL="0" indent="0">
                  <a:buNone/>
                </a:pPr>
                <a:r>
                  <a:rPr lang="en-US" dirty="0"/>
                  <a:t>Recall we have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𝐺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[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±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±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, …, 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±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]</m:t>
                    </m:r>
                    <m:r>
                      <m:rPr>
                        <m:nor/>
                      </m:rPr>
                      <a:rPr lang="en-US" dirty="0"/>
                      <m:t>) 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⋊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 defined by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Define a (right) action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𝔽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as follows: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Fix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elements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×</m:t>
                        </m:r>
                      </m:sup>
                    </m:sSubSup>
                  </m:oMath>
                </a14:m>
                <a:r>
                  <a:rPr lang="en-US" dirty="0"/>
                  <a:t> (values for the variables).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For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𝐺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𝔽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, set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sup>
                      </m:sSup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↓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𝜏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𝜎𝜋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Cloaking </a:t>
                </a:r>
                <a:r>
                  <a:rPr lang="en-US" b="1" dirty="0" smtClean="0"/>
                  <a:t>elements. </a:t>
                </a:r>
                <a:r>
                  <a:rPr lang="en-US" dirty="0" smtClean="0"/>
                  <a:t>A </a:t>
                </a:r>
                <a:r>
                  <a:rPr lang="en-US" dirty="0"/>
                  <a:t>braid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said to be a “cloaking element” for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if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</m:d>
                  </m:oMath>
                </a14:m>
                <a:r>
                  <a:rPr lang="en-US" dirty="0" smtClean="0"/>
                  <a:t> for all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4080" y="1185164"/>
                <a:ext cx="10180320" cy="5334906"/>
              </a:xfrm>
              <a:blipFill>
                <a:blip r:embed="rId2"/>
                <a:stretch>
                  <a:fillRect l="-539" t="-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9FB2E681-E35D-4D8B-8225-3BA2F7E36C94}"/>
              </a:ext>
            </a:extLst>
          </p:cNvPr>
          <p:cNvGrpSpPr/>
          <p:nvPr/>
        </p:nvGrpSpPr>
        <p:grpSpPr>
          <a:xfrm>
            <a:off x="5312603" y="3566017"/>
            <a:ext cx="3182666" cy="783347"/>
            <a:chOff x="6210888" y="3753226"/>
            <a:chExt cx="3182666" cy="783347"/>
          </a:xfrm>
        </p:grpSpPr>
        <p:sp>
          <p:nvSpPr>
            <p:cNvPr id="8" name="Left Brace 7">
              <a:extLst>
                <a:ext uri="{FF2B5EF4-FFF2-40B4-BE49-F238E27FC236}">
                  <a16:creationId xmlns:a16="http://schemas.microsoft.com/office/drawing/2014/main" id="{A509B158-05E0-4C96-95E3-1D72CAE4A28F}"/>
                </a:ext>
              </a:extLst>
            </p:cNvPr>
            <p:cNvSpPr/>
            <p:nvPr/>
          </p:nvSpPr>
          <p:spPr>
            <a:xfrm rot="16200000">
              <a:off x="7547776" y="3683654"/>
              <a:ext cx="198572" cy="337715"/>
            </a:xfrm>
            <a:prstGeom prst="leftBrac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2B99FE62-A126-412E-934B-5195774E8F46}"/>
                    </a:ext>
                  </a:extLst>
                </p:cNvPr>
                <p:cNvSpPr txBox="1"/>
                <p:nvPr/>
              </p:nvSpPr>
              <p:spPr>
                <a:xfrm>
                  <a:off x="6210888" y="3951798"/>
                  <a:ext cx="3182666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600" dirty="0"/>
                    <a:t>this means: plug </a:t>
                  </a:r>
                  <a14:m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𝜏</m:t>
                      </m:r>
                    </m:oMath>
                  </a14:m>
                  <a:r>
                    <a:rPr lang="en-US" sz="1600" dirty="0"/>
                    <a:t> in </a:t>
                  </a:r>
                </a:p>
                <a:p>
                  <a:pPr algn="ctr"/>
                  <a:r>
                    <a:rPr lang="en-US" sz="1600" dirty="0"/>
                    <a:t>for the variables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,…, 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a14:m>
                  <a:r>
                    <a:rPr lang="en-US" sz="1600" dirty="0"/>
                    <a:t>, </a:t>
                  </a:r>
                  <a:r>
                    <a:rPr lang="en-US" sz="1600" dirty="0" err="1"/>
                    <a:t>entrywise</a:t>
                  </a:r>
                  <a:endParaRPr lang="en-US" sz="1600" dirty="0"/>
                </a:p>
              </p:txBody>
            </p:sp>
          </mc:Choice>
          <mc:Fallback xmlns="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2B99FE62-A126-412E-934B-5195774E8F4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10888" y="3951798"/>
                  <a:ext cx="3182666" cy="584775"/>
                </a:xfrm>
                <a:prstGeom prst="rect">
                  <a:avLst/>
                </a:prstGeom>
                <a:blipFill>
                  <a:blip r:embed="rId3"/>
                  <a:stretch>
                    <a:fillRect l="-382" t="-3158" r="-382" b="-1368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1673" y="4868217"/>
            <a:ext cx="7625133" cy="1651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269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253492"/>
            <a:ext cx="10180320" cy="559308"/>
          </a:xfrm>
        </p:spPr>
        <p:txBody>
          <a:bodyPr>
            <a:normAutofit fontScale="90000"/>
          </a:bodyPr>
          <a:lstStyle/>
          <a:p>
            <a:r>
              <a:rPr lang="en-US" dirty="0"/>
              <a:t>Walnut DSA: Setup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94080" y="1185164"/>
                <a:ext cx="10180320" cy="533490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/>
                  <a:t>Parameters.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endParaRPr lang="en-US" b="1" i="0" dirty="0">
                  <a:latin typeface="Cambria Math" panose="02040503050406030204" pitchFamily="18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: # of strands;  integers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;  prime-power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dirty="0"/>
                  <a:t>;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𝔽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</m:sup>
                            </m:sSubSup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dirty="0"/>
                  <a:t>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/>
                  <a:t>; 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 encoding function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ℰ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:</a:t>
                </a:r>
              </a:p>
              <a:p>
                <a:pPr lvl="1"/>
                <a:r>
                  <a:rPr lang="en-US" b="0" dirty="0"/>
                  <a:t>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≔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⋯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⋯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dirty="0"/>
                  <a:t> . Pick 4 of these.</a:t>
                </a:r>
              </a:p>
              <a:p>
                <a:pPr lvl="1"/>
                <a:r>
                  <a:rPr lang="en-US" dirty="0">
                    <a:ea typeface="Cambria Math" panose="02040503050406030204" pitchFamily="18" charset="0"/>
                  </a:rPr>
                  <a:t>to compute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ℰ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first hash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into a string of length a multiple of 4. In each block, (</a:t>
                </a:r>
                <a:r>
                  <a:rPr lang="en-US" dirty="0" err="1"/>
                  <a:t>i</a:t>
                </a:r>
                <a:r>
                  <a:rPr lang="en-US" dirty="0"/>
                  <a:t>.) first two bits determine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, (ii.) next two bits determine a power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 to take (between 1 and 4.) Output the normal form of the resulting product of braids.</a:t>
                </a:r>
              </a:p>
              <a:p>
                <a:pPr marL="228600" lvl="1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err="1"/>
                  <a:t>KeyGen</a:t>
                </a:r>
                <a:r>
                  <a:rPr lang="en-US" b="1" dirty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dirty="0"/>
                  <a:t>random braid, of sufficient length (after normal form reduction.)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𝑠𝑘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4080" y="1185164"/>
                <a:ext cx="10180320" cy="5334906"/>
              </a:xfrm>
              <a:blipFill>
                <a:blip r:embed="rId2"/>
                <a:stretch>
                  <a:fillRect l="-539" t="-571" r="-2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3E8657F-6F35-45B4-9ACF-21F5855D20D6}"/>
              </a:ext>
            </a:extLst>
          </p:cNvPr>
          <p:cNvCxnSpPr>
            <a:cxnSpLocks/>
          </p:cNvCxnSpPr>
          <p:nvPr/>
        </p:nvCxnSpPr>
        <p:spPr>
          <a:xfrm flipH="1">
            <a:off x="5037367" y="1375590"/>
            <a:ext cx="804782" cy="25442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FFC125E-6BDA-4A85-9312-F8B6E237F8F1}"/>
              </a:ext>
            </a:extLst>
          </p:cNvPr>
          <p:cNvCxnSpPr>
            <a:cxnSpLocks/>
          </p:cNvCxnSpPr>
          <p:nvPr/>
        </p:nvCxnSpPr>
        <p:spPr>
          <a:xfrm>
            <a:off x="7677908" y="1331358"/>
            <a:ext cx="1044673" cy="29865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AB9719D-DEDF-44D6-AF32-D8D9EDFA9D6F}"/>
              </a:ext>
            </a:extLst>
          </p:cNvPr>
          <p:cNvSpPr txBox="1"/>
          <p:nvPr/>
        </p:nvSpPr>
        <p:spPr>
          <a:xfrm>
            <a:off x="5842149" y="892776"/>
            <a:ext cx="18357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for generating </a:t>
            </a:r>
          </a:p>
          <a:p>
            <a:pPr algn="ctr"/>
            <a:r>
              <a:rPr lang="en-US" sz="1600" dirty="0"/>
              <a:t>“cloaking elements”</a:t>
            </a:r>
          </a:p>
        </p:txBody>
      </p:sp>
      <p:sp>
        <p:nvSpPr>
          <p:cNvPr id="25" name="Star: 32 Points 24">
            <a:extLst>
              <a:ext uri="{FF2B5EF4-FFF2-40B4-BE49-F238E27FC236}">
                <a16:creationId xmlns:a16="http://schemas.microsoft.com/office/drawing/2014/main" id="{F96B7CD7-7959-4145-BA86-C298D202DD6D}"/>
              </a:ext>
            </a:extLst>
          </p:cNvPr>
          <p:cNvSpPr/>
          <p:nvPr/>
        </p:nvSpPr>
        <p:spPr>
          <a:xfrm>
            <a:off x="10017578" y="3302507"/>
            <a:ext cx="2432957" cy="1109417"/>
          </a:xfrm>
          <a:prstGeom prst="star32">
            <a:avLst/>
          </a:prstGeom>
          <a:solidFill>
            <a:srgbClr val="FF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apparently, easy to find collisions here!</a:t>
            </a:r>
          </a:p>
        </p:txBody>
      </p:sp>
      <p:sp>
        <p:nvSpPr>
          <p:cNvPr id="26" name="Star: 32 Points 25">
            <a:extLst>
              <a:ext uri="{FF2B5EF4-FFF2-40B4-BE49-F238E27FC236}">
                <a16:creationId xmlns:a16="http://schemas.microsoft.com/office/drawing/2014/main" id="{7173CF61-F45D-410F-9D2E-45A70B655260}"/>
              </a:ext>
            </a:extLst>
          </p:cNvPr>
          <p:cNvSpPr/>
          <p:nvPr/>
        </p:nvSpPr>
        <p:spPr>
          <a:xfrm>
            <a:off x="3235020" y="4855807"/>
            <a:ext cx="2607129" cy="1109417"/>
          </a:xfrm>
          <a:prstGeom prst="star32">
            <a:avLst/>
          </a:prstGeom>
          <a:solidFill>
            <a:srgbClr val="FF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E-multiplication better be OWF!</a:t>
            </a:r>
          </a:p>
        </p:txBody>
      </p:sp>
    </p:spTree>
    <p:extLst>
      <p:ext uri="{BB962C8B-B14F-4D97-AF65-F5344CB8AC3E}">
        <p14:creationId xmlns:p14="http://schemas.microsoft.com/office/powerpoint/2010/main" val="59296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253492"/>
            <a:ext cx="10180320" cy="559308"/>
          </a:xfrm>
        </p:spPr>
        <p:txBody>
          <a:bodyPr>
            <a:normAutofit fontScale="90000"/>
          </a:bodyPr>
          <a:lstStyle/>
          <a:p>
            <a:r>
              <a:rPr lang="en-US" dirty="0"/>
              <a:t>Walnut DSA: Sign, </a:t>
            </a:r>
            <a:r>
              <a:rPr lang="en-US" dirty="0" err="1"/>
              <a:t>ver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94080" y="1185164"/>
                <a:ext cx="10180320" cy="533490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/>
                  <a:t>KeyGen.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dirty="0"/>
                  <a:t>random braid, of sufficient length (after normal form reduction.)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𝑠𝑘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b="1" dirty="0"/>
                  <a:t>Sign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1" dirty="0"/>
                  <a:t>.</a:t>
                </a:r>
              </a:p>
              <a:p>
                <a:r>
                  <a:rPr lang="en-US" dirty="0"/>
                  <a:t>Compute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ℰ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/>
                  <a:t> Generate cloaking elements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for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sub>
                        </m:sSub>
                      </m:e>
                    </m: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for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𝑠𝑘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Output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⋅(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ℰ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)⋅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b="1" dirty="0"/>
                  <a:t>V</a:t>
                </a:r>
                <a14:m>
                  <m:oMath xmlns:m="http://schemas.openxmlformats.org/officeDocument/2006/math">
                    <m:r>
                      <a:rPr lang="en-US" b="1" i="0" dirty="0" smtClean="0">
                        <a:latin typeface="Cambria Math" panose="02040503050406030204" pitchFamily="18" charset="0"/>
                      </a:rPr>
                      <m:t>𝐞𝐫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𝒔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1" dirty="0"/>
                  <a:t>.</a:t>
                </a:r>
              </a:p>
              <a:p>
                <a:r>
                  <a:rPr lang="en-US" dirty="0"/>
                  <a:t>Compute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ℰ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b="1" dirty="0"/>
              </a:p>
              <a:p>
                <a:r>
                  <a:rPr lang="en-US" dirty="0"/>
                  <a:t>Check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sub>
                                </m:sSub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⋆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ℰ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4080" y="1185164"/>
                <a:ext cx="10180320" cy="5334906"/>
              </a:xfrm>
              <a:blipFill>
                <a:blip r:embed="rId2"/>
                <a:stretch>
                  <a:fillRect l="-539" t="-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5690B2A9-DC9E-42B9-A864-B7A68313EE5D}"/>
              </a:ext>
            </a:extLst>
          </p:cNvPr>
          <p:cNvGrpSpPr/>
          <p:nvPr/>
        </p:nvGrpSpPr>
        <p:grpSpPr>
          <a:xfrm>
            <a:off x="4186255" y="4889489"/>
            <a:ext cx="2223045" cy="783347"/>
            <a:chOff x="6690703" y="3753226"/>
            <a:chExt cx="2223045" cy="783347"/>
          </a:xfrm>
        </p:grpSpPr>
        <p:sp>
          <p:nvSpPr>
            <p:cNvPr id="11" name="Left Brace 10">
              <a:extLst>
                <a:ext uri="{FF2B5EF4-FFF2-40B4-BE49-F238E27FC236}">
                  <a16:creationId xmlns:a16="http://schemas.microsoft.com/office/drawing/2014/main" id="{C441A4E3-4DB8-48BE-8093-5EF7D0F40C83}"/>
                </a:ext>
              </a:extLst>
            </p:cNvPr>
            <p:cNvSpPr/>
            <p:nvPr/>
          </p:nvSpPr>
          <p:spPr>
            <a:xfrm rot="16200000">
              <a:off x="7488141" y="3743289"/>
              <a:ext cx="198572" cy="218445"/>
            </a:xfrm>
            <a:prstGeom prst="leftBrac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A3D37CE-9C34-4875-A612-E66989575F57}"/>
                </a:ext>
              </a:extLst>
            </p:cNvPr>
            <p:cNvSpPr txBox="1"/>
            <p:nvPr/>
          </p:nvSpPr>
          <p:spPr>
            <a:xfrm>
              <a:off x="6690703" y="3951798"/>
              <a:ext cx="222304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/>
                <a:t>only look at matrix,</a:t>
              </a:r>
            </a:p>
            <a:p>
              <a:pPr algn="ctr"/>
              <a:r>
                <a:rPr lang="en-US" sz="1600" dirty="0"/>
                <a:t>i.e., discard permutation.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0FE441A-E45A-4CB7-B49E-CA33E0B72E6C}"/>
              </a:ext>
            </a:extLst>
          </p:cNvPr>
          <p:cNvGrpSpPr/>
          <p:nvPr/>
        </p:nvGrpSpPr>
        <p:grpSpPr>
          <a:xfrm>
            <a:off x="5914771" y="3572531"/>
            <a:ext cx="5159629" cy="1252903"/>
            <a:chOff x="5914771" y="3572531"/>
            <a:chExt cx="5159629" cy="1252903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1454A59A-CFCA-449D-93AA-E2EF21B6878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914771" y="3572531"/>
              <a:ext cx="1342764" cy="38163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55EA2C4-4F35-4DB4-B35D-AF5464630759}"/>
                </a:ext>
              </a:extLst>
            </p:cNvPr>
            <p:cNvSpPr txBox="1"/>
            <p:nvPr/>
          </p:nvSpPr>
          <p:spPr>
            <a:xfrm>
              <a:off x="7043355" y="3748216"/>
              <a:ext cx="403104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Same as that conjugacy-based MAC idea,</a:t>
              </a:r>
            </a:p>
            <a:p>
              <a:pPr algn="ctr"/>
              <a:r>
                <a:rPr lang="en-US" sz="1600" dirty="0"/>
                <a:t>but with “cloaking elements” mixed in </a:t>
              </a:r>
            </a:p>
            <a:p>
              <a:pPr algn="ctr"/>
              <a:r>
                <a:rPr lang="en-US" sz="1600" dirty="0"/>
                <a:t>to try to get around CSP algorithms. </a:t>
              </a:r>
            </a:p>
            <a:p>
              <a:pPr algn="ctr"/>
              <a:r>
                <a:rPr lang="en-US" sz="1600" dirty="0"/>
                <a:t>I suspect this is where the real danger lies.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722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253492"/>
            <a:ext cx="10180320" cy="559308"/>
          </a:xfrm>
        </p:spPr>
        <p:txBody>
          <a:bodyPr>
            <a:normAutofit fontScale="90000"/>
          </a:bodyPr>
          <a:lstStyle/>
          <a:p>
            <a:r>
              <a:rPr lang="en-US" dirty="0"/>
              <a:t>attacks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94080" y="1185164"/>
                <a:ext cx="10180320" cy="533490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/>
                  <a:t>Encoder. </a:t>
                </a:r>
                <a:r>
                  <a:rPr lang="en-US" dirty="0"/>
                  <a:t>The encoding function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ℰ</m:t>
                    </m:r>
                  </m:oMath>
                </a14:m>
                <a:r>
                  <a:rPr lang="en-US" dirty="0"/>
                  <a:t> is not injective, and collisions are apparently easy to find: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56</m:t>
                        </m:r>
                      </m:sup>
                    </m:sSup>
                  </m:oMath>
                </a14:m>
                <a:r>
                  <a:rPr lang="en-US" dirty="0"/>
                  <a:t> operations for the 256-bit parameters,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35</m:t>
                        </m:r>
                      </m:sup>
                    </m:sSup>
                  </m:oMath>
                </a14:m>
                <a:r>
                  <a:rPr lang="en-US" dirty="0"/>
                  <a:t> operations for the 128-bit parameters. (Authors have suggested other encoders in response.) [Ward </a:t>
                </a:r>
                <a:r>
                  <a:rPr lang="en-US" dirty="0" err="1"/>
                  <a:t>Beullens</a:t>
                </a:r>
                <a:r>
                  <a:rPr lang="en-US" dirty="0"/>
                  <a:t>]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(Long?) forgeries. </a:t>
                </a:r>
                <a:r>
                  <a:rPr lang="en-US" dirty="0"/>
                  <a:t>Attack by Hart et al. (</a:t>
                </a:r>
                <a:r>
                  <a:rPr lang="en-US" dirty="0">
                    <a:hlinkClick r:id="rId2"/>
                  </a:rPr>
                  <a:t>https://eprint.iacr.org/2017/1160</a:t>
                </a:r>
                <a:r>
                  <a:rPr lang="en-US" dirty="0"/>
                  <a:t>), very roughly:</a:t>
                </a:r>
              </a:p>
              <a:p>
                <a:r>
                  <a:rPr lang="en-US" dirty="0"/>
                  <a:t>Collect some pairs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for (say) random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. Encode and E-</a:t>
                </a:r>
                <a:r>
                  <a:rPr lang="en-US" dirty="0" err="1"/>
                  <a:t>mult</a:t>
                </a:r>
                <a:r>
                  <a:rPr lang="en-US" dirty="0"/>
                  <a:t>: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sub>
                                </m:sSub>
                              </m:e>
                            </m:d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⋆</m:t>
                            </m:r>
                            <m:r>
                              <m:rPr>
                                <m:nor/>
                              </m:rPr>
                              <a:rPr lang="en-US" dirty="0"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ℰ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To forge a signature for a message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: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Hash it, encode it, and E-multiply result: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⋆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ℰ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</m:d>
                  </m:oMath>
                </a14:m>
                <a:r>
                  <a:rPr lang="en-US" dirty="0"/>
                  <a:t>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Take the matrix part and factor it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sup>
                    </m:sSubSup>
                  </m:oMath>
                </a14:m>
                <a:r>
                  <a:rPr lang="en-US" dirty="0"/>
                  <a:t>into matrices you observed in the signatures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;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Concatenate the braids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the same way: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sup>
                    </m:sSubSup>
                  </m:oMath>
                </a14:m>
                <a:r>
                  <a:rPr lang="en-US" dirty="0"/>
                  <a:t> ; this turns out to be a valid signature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Factorization algorithm is complicated but seems efficient in practice (e.g., a few minutes).</a:t>
                </a:r>
              </a:p>
              <a:p>
                <a:pPr marL="0" indent="0">
                  <a:buNone/>
                </a:pPr>
                <a:r>
                  <a:rPr lang="en-US" dirty="0"/>
                  <a:t>The resulting signature braid is much longer than the “natively generated” signatures. So, strictly speaking, not yet a break.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4080" y="1185164"/>
                <a:ext cx="10180320" cy="5334906"/>
              </a:xfrm>
              <a:blipFill>
                <a:blip r:embed="rId3"/>
                <a:stretch>
                  <a:fillRect l="-539" t="-457" r="-5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616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253492"/>
            <a:ext cx="10180320" cy="559308"/>
          </a:xfrm>
        </p:spPr>
        <p:txBody>
          <a:bodyPr>
            <a:normAutofit fontScale="90000"/>
          </a:bodyPr>
          <a:lstStyle/>
          <a:p>
            <a:r>
              <a:rPr lang="en-US" dirty="0"/>
              <a:t>Theoretical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080" y="1185164"/>
            <a:ext cx="10180320" cy="53349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Authors claim EUF-CMA security, based on one-</a:t>
            </a:r>
            <a:r>
              <a:rPr lang="en-US" dirty="0" err="1"/>
              <a:t>wayness</a:t>
            </a:r>
            <a:r>
              <a:rPr lang="en-US" dirty="0"/>
              <a:t> of E-multiplication;</a:t>
            </a:r>
          </a:p>
          <a:p>
            <a:endParaRPr lang="en-US" dirty="0"/>
          </a:p>
          <a:p>
            <a:r>
              <a:rPr lang="en-US" dirty="0"/>
              <a:t>their proof seems seriously flawed (as expected, given the attacks.)</a:t>
            </a:r>
          </a:p>
          <a:p>
            <a:endParaRPr lang="en-US" dirty="0"/>
          </a:p>
          <a:p>
            <a:r>
              <a:rPr lang="en-US" dirty="0"/>
              <a:t>they use a successful EUF-CMA adversary to build an inverter for E-multiplication…</a:t>
            </a:r>
          </a:p>
          <a:p>
            <a:endParaRPr lang="en-US" dirty="0"/>
          </a:p>
          <a:p>
            <a:r>
              <a:rPr lang="en-US" dirty="0"/>
              <a:t>… but they don’t explain how the adversary’s queries are answered by the inverter!</a:t>
            </a:r>
          </a:p>
          <a:p>
            <a:endParaRPr lang="en-US" dirty="0"/>
          </a:p>
          <a:p>
            <a:r>
              <a:rPr lang="en-US" dirty="0"/>
              <a:t>they somehow assume an oracle that does this without access to a private key (?)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 can’t make sense of this. I suspect that nobody can make sense of it.</a:t>
            </a:r>
          </a:p>
        </p:txBody>
      </p:sp>
    </p:spTree>
    <p:extLst>
      <p:ext uri="{BB962C8B-B14F-4D97-AF65-F5344CB8AC3E}">
        <p14:creationId xmlns:p14="http://schemas.microsoft.com/office/powerpoint/2010/main" val="3466286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253492"/>
            <a:ext cx="10180320" cy="559308"/>
          </a:xfrm>
        </p:spPr>
        <p:txBody>
          <a:bodyPr>
            <a:normAutofit fontScale="90000"/>
          </a:bodyPr>
          <a:lstStyle/>
          <a:p>
            <a:r>
              <a:rPr lang="en-US" dirty="0"/>
              <a:t>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080" y="1185164"/>
            <a:ext cx="10180320" cy="53349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“performance was tested on a Linux server </a:t>
            </a:r>
            <a:r>
              <a:rPr lang="en-US" dirty="0" err="1"/>
              <a:t>confgured</a:t>
            </a:r>
            <a:r>
              <a:rPr lang="en-US" dirty="0"/>
              <a:t> with 8 cores of Intel Xeon X5355 at 2.66GHz running at 2660237000 cycles per second and 32 GB RAM.”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Key size: 664-bit </a:t>
            </a:r>
            <a:r>
              <a:rPr lang="en-US" dirty="0" err="1"/>
              <a:t>pk</a:t>
            </a:r>
            <a:r>
              <a:rPr lang="en-US" dirty="0"/>
              <a:t>, 1056-bit </a:t>
            </a:r>
            <a:r>
              <a:rPr lang="en-US" dirty="0" err="1"/>
              <a:t>sk</a:t>
            </a:r>
            <a:r>
              <a:rPr lang="en-US" dirty="0"/>
              <a:t> [128 bit level] 1024-bit </a:t>
            </a:r>
            <a:r>
              <a:rPr lang="en-US" dirty="0" err="1"/>
              <a:t>pk</a:t>
            </a:r>
            <a:r>
              <a:rPr lang="en-US" dirty="0"/>
              <a:t>, 2296 </a:t>
            </a:r>
            <a:r>
              <a:rPr lang="en-US" dirty="0" err="1"/>
              <a:t>sk</a:t>
            </a:r>
            <a:r>
              <a:rPr lang="en-US" dirty="0"/>
              <a:t> [256 bit level]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B1E2A6-E838-45FD-8D39-7692008FCC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842" y="1841092"/>
            <a:ext cx="10097078" cy="3355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334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253492"/>
            <a:ext cx="10180320" cy="559308"/>
          </a:xfrm>
        </p:spPr>
        <p:txBody>
          <a:bodyPr>
            <a:normAutofit fontScale="90000"/>
          </a:bodyPr>
          <a:lstStyle/>
          <a:p>
            <a:r>
              <a:rPr lang="en-US" dirty="0"/>
              <a:t>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080" y="1185164"/>
            <a:ext cx="10180320" cy="53349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“performance was tested on a Linux server </a:t>
            </a:r>
            <a:r>
              <a:rPr lang="en-US" dirty="0" err="1"/>
              <a:t>confgured</a:t>
            </a:r>
            <a:r>
              <a:rPr lang="en-US" dirty="0"/>
              <a:t> with 8 cores of Intel Xeon X5355 at 2.66GHz running at 2660237000 cycles per second and 32 GB RAM.”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2DF42E-58EE-4947-AA3C-929BFB4557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596" y="1882321"/>
            <a:ext cx="10385287" cy="353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8139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253492"/>
            <a:ext cx="10180320" cy="559308"/>
          </a:xfrm>
        </p:spPr>
        <p:txBody>
          <a:bodyPr>
            <a:normAutofit fontScale="90000"/>
          </a:bodyPr>
          <a:lstStyle/>
          <a:p>
            <a:r>
              <a:rPr lang="en-US" dirty="0"/>
              <a:t>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080" y="1185164"/>
            <a:ext cx="10180320" cy="53349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“performance was tested on a Linux server </a:t>
            </a:r>
            <a:r>
              <a:rPr lang="en-US" dirty="0" err="1"/>
              <a:t>confgured</a:t>
            </a:r>
            <a:r>
              <a:rPr lang="en-US" dirty="0"/>
              <a:t> with 8 cores of Intel Xeon X5355 at 2.66GHz running at 2660237000 cycles per second and 32 GB RAM.”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4C4F3C-5123-4E0A-ADF2-B796B5D9BC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516" y="1822226"/>
            <a:ext cx="10004949" cy="32930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3B3BC47-D858-47EC-B651-D1F3A079D3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2689" y="5115234"/>
            <a:ext cx="7079311" cy="175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823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253492"/>
            <a:ext cx="10180320" cy="559308"/>
          </a:xfrm>
        </p:spPr>
        <p:txBody>
          <a:bodyPr>
            <a:normAutofit fontScale="90000"/>
          </a:bodyPr>
          <a:lstStyle/>
          <a:p>
            <a:r>
              <a:rPr lang="en-US" dirty="0"/>
              <a:t>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080" y="1185164"/>
            <a:ext cx="10180320" cy="53349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WalnutDSA</a:t>
            </a:r>
            <a:endParaRPr lang="en-US" b="1" dirty="0"/>
          </a:p>
          <a:p>
            <a:r>
              <a:rPr lang="en-US" dirty="0" err="1"/>
              <a:t>SecureRF</a:t>
            </a:r>
            <a:r>
              <a:rPr lang="en-US" dirty="0"/>
              <a:t> corporation</a:t>
            </a:r>
          </a:p>
          <a:p>
            <a:r>
              <a:rPr lang="en-US" dirty="0"/>
              <a:t>Team members:</a:t>
            </a:r>
          </a:p>
          <a:p>
            <a:pPr lvl="1"/>
            <a:r>
              <a:rPr lang="en-US" dirty="0"/>
              <a:t>Iris </a:t>
            </a:r>
            <a:r>
              <a:rPr lang="en-US" dirty="0" err="1"/>
              <a:t>Anshel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Derek Atkins</a:t>
            </a:r>
          </a:p>
          <a:p>
            <a:pPr lvl="1"/>
            <a:r>
              <a:rPr lang="en-US" dirty="0"/>
              <a:t>Dorian </a:t>
            </a:r>
            <a:r>
              <a:rPr lang="en-US" dirty="0" err="1"/>
              <a:t>Goldfeld</a:t>
            </a:r>
            <a:endParaRPr lang="en-US" dirty="0"/>
          </a:p>
          <a:p>
            <a:pPr lvl="1"/>
            <a:r>
              <a:rPr lang="en-US" dirty="0"/>
              <a:t>Paul E Gunnells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Team has a lot of experience with braid crypto, going back to at least ’99.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appears to already be a commercial product: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https://www.securerf.com/Products/solutions/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3462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253492"/>
            <a:ext cx="10180320" cy="559308"/>
          </a:xfrm>
        </p:spPr>
        <p:txBody>
          <a:bodyPr>
            <a:normAutofit fontScale="90000"/>
          </a:bodyPr>
          <a:lstStyle/>
          <a:p>
            <a:r>
              <a:rPr lang="en-US" dirty="0"/>
              <a:t>Advantages/disadvantages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080" y="1185164"/>
            <a:ext cx="10180320" cy="53349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Advantages</a:t>
            </a:r>
          </a:p>
          <a:p>
            <a:r>
              <a:rPr lang="en-US" dirty="0"/>
              <a:t>very fast, especially for </a:t>
            </a:r>
            <a:r>
              <a:rPr lang="en-US" dirty="0" err="1"/>
              <a:t>KeyGen</a:t>
            </a:r>
            <a:r>
              <a:rPr lang="en-US" dirty="0"/>
              <a:t> and Ver;</a:t>
            </a:r>
          </a:p>
          <a:p>
            <a:r>
              <a:rPr lang="en-US" dirty="0"/>
              <a:t>small keys;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Disadvantages</a:t>
            </a:r>
          </a:p>
          <a:p>
            <a:r>
              <a:rPr lang="en-US" dirty="0"/>
              <a:t>slower signing (due to expensive braid reduction algorithm);</a:t>
            </a:r>
          </a:p>
          <a:p>
            <a:r>
              <a:rPr lang="en-US" dirty="0"/>
              <a:t>security proof is nonsense; various indications that authors don’t understand crypto;</a:t>
            </a:r>
          </a:p>
          <a:p>
            <a:r>
              <a:rPr lang="en-US" dirty="0"/>
              <a:t>long track record of braid crypto getting broken;</a:t>
            </a:r>
          </a:p>
          <a:p>
            <a:r>
              <a:rPr lang="en-US" dirty="0"/>
              <a:t>lots of problems with attacks that circumvent the “hard problem”;</a:t>
            </a:r>
          </a:p>
          <a:p>
            <a:r>
              <a:rPr lang="en-US" dirty="0"/>
              <a:t>claimed “hard problem” is new and untested.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9490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253492"/>
            <a:ext cx="10180320" cy="559308"/>
          </a:xfrm>
        </p:spPr>
        <p:txBody>
          <a:bodyPr>
            <a:normAutofit fontScale="90000"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080" y="1185164"/>
            <a:ext cx="10180320" cy="53349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WalnutDSA</a:t>
            </a:r>
            <a:r>
              <a:rPr lang="en-US" b="1" dirty="0"/>
              <a:t> </a:t>
            </a:r>
            <a:r>
              <a:rPr lang="en-US" dirty="0"/>
              <a:t>appeared on </a:t>
            </a:r>
            <a:r>
              <a:rPr lang="en-US" dirty="0" err="1"/>
              <a:t>eprint</a:t>
            </a:r>
            <a:r>
              <a:rPr lang="en-US" dirty="0"/>
              <a:t> January 2017 (</a:t>
            </a:r>
            <a:r>
              <a:rPr lang="en-US" dirty="0">
                <a:hlinkClick r:id="rId2"/>
              </a:rPr>
              <a:t>https://eprint.iacr.org/2017/058</a:t>
            </a:r>
            <a:r>
              <a:rPr lang="en-US" dirty="0"/>
              <a:t>);</a:t>
            </a:r>
          </a:p>
          <a:p>
            <a:r>
              <a:rPr lang="en-US" dirty="0"/>
              <a:t>based on braid groups (a family of non-abelian groups from topology);</a:t>
            </a:r>
          </a:p>
          <a:p>
            <a:r>
              <a:rPr lang="en-US" dirty="0"/>
              <a:t>claimed security reduction (EUF-CMA) from inverting “E-multiplication,” a claimed OWF;</a:t>
            </a:r>
          </a:p>
          <a:p>
            <a:r>
              <a:rPr lang="en-US" dirty="0" err="1"/>
              <a:t>SecureRF</a:t>
            </a:r>
            <a:r>
              <a:rPr lang="en-US" dirty="0"/>
              <a:t> is selling/pitching it as a (post-quantum) scheme for IoT; </a:t>
            </a:r>
          </a:p>
          <a:p>
            <a:r>
              <a:rPr lang="en-US" dirty="0"/>
              <a:t>forgery attack paper November 2017 (</a:t>
            </a:r>
            <a:r>
              <a:rPr lang="en-US" dirty="0">
                <a:hlinkClick r:id="rId3"/>
              </a:rPr>
              <a:t>https://eprint.iacr.org/2017/1160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given enough (m, s) pairs (linear may be enough), can produce a valid signature for an arbitrary message;</a:t>
            </a:r>
          </a:p>
          <a:p>
            <a:pPr lvl="1"/>
            <a:r>
              <a:rPr lang="en-US" dirty="0"/>
              <a:t>takes a few minutes, completely avoids all the supposedly hard structure (including E-multiplication);</a:t>
            </a:r>
          </a:p>
          <a:p>
            <a:pPr lvl="1"/>
            <a:r>
              <a:rPr lang="en-US" dirty="0"/>
              <a:t>in practice, signature is significantly longer than naturally-generated signatures – so technically not a break;</a:t>
            </a:r>
          </a:p>
          <a:p>
            <a:pPr lvl="1"/>
            <a:r>
              <a:rPr lang="en-US" dirty="0"/>
              <a:t>but, plausible that standard braid reduction algorithms can bring these lengths down with non-</a:t>
            </a:r>
            <a:r>
              <a:rPr lang="en-US" dirty="0" err="1"/>
              <a:t>negl</a:t>
            </a:r>
            <a:r>
              <a:rPr lang="en-US" dirty="0"/>
              <a:t> prob.</a:t>
            </a:r>
          </a:p>
          <a:p>
            <a:r>
              <a:rPr lang="en-US" dirty="0"/>
              <a:t>other problems</a:t>
            </a:r>
          </a:p>
          <a:p>
            <a:pPr lvl="1"/>
            <a:r>
              <a:rPr lang="en-US" dirty="0"/>
              <a:t>efforts to fix above issue were quickly broken again;</a:t>
            </a:r>
          </a:p>
          <a:p>
            <a:pPr lvl="1"/>
            <a:r>
              <a:rPr lang="en-US" dirty="0"/>
              <a:t>the initially proposed encoding from messages to braids is not injective and easily broken; fixes possible.</a:t>
            </a:r>
          </a:p>
          <a:p>
            <a:pPr lvl="1"/>
            <a:r>
              <a:rPr lang="en-US" dirty="0"/>
              <a:t>EUF-CMA proof seems incorrect; we have no idea if “E-multiplication” is one-way.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25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253492"/>
            <a:ext cx="10180320" cy="559308"/>
          </a:xfrm>
        </p:spPr>
        <p:txBody>
          <a:bodyPr>
            <a:normAutofit fontScale="90000"/>
          </a:bodyPr>
          <a:lstStyle/>
          <a:p>
            <a:r>
              <a:rPr lang="en-US" dirty="0"/>
              <a:t>math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4080" y="1185164"/>
            <a:ext cx="10180320" cy="533490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dirty="0"/>
              <a:t>There’s a little bit of math to go through to get off the ground.</a:t>
            </a:r>
          </a:p>
          <a:p>
            <a:pPr marL="0" indent="0" algn="ctr">
              <a:buNone/>
            </a:pPr>
            <a:r>
              <a:rPr lang="en-US" dirty="0"/>
              <a:t>Feel free to interrupt me so I don’t go off the rails.</a:t>
            </a:r>
          </a:p>
        </p:txBody>
      </p:sp>
    </p:spTree>
    <p:extLst>
      <p:ext uri="{BB962C8B-B14F-4D97-AF65-F5344CB8AC3E}">
        <p14:creationId xmlns:p14="http://schemas.microsoft.com/office/powerpoint/2010/main" val="4144923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253492"/>
            <a:ext cx="10180320" cy="559308"/>
          </a:xfrm>
        </p:spPr>
        <p:txBody>
          <a:bodyPr>
            <a:normAutofit fontScale="90000"/>
          </a:bodyPr>
          <a:lstStyle/>
          <a:p>
            <a:r>
              <a:rPr lang="en-US" dirty="0"/>
              <a:t>Braid group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94080" y="1185164"/>
                <a:ext cx="10180320" cy="533490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/>
                  <a:t>Braid group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:</a:t>
                </a:r>
              </a:p>
              <a:p>
                <a:r>
                  <a:rPr lang="en-US" dirty="0"/>
                  <a:t>infinite group of “braids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strands.”</a:t>
                </a:r>
              </a:p>
              <a:p>
                <a:r>
                  <a:rPr lang="en-US" dirty="0"/>
                  <a:t>elements are equivalent under “isotopy” (think: continuous deformation.)</a:t>
                </a:r>
              </a:p>
              <a:p>
                <a:r>
                  <a:rPr lang="en-US" dirty="0"/>
                  <a:t>inversion = flipping; composition = stacking;</a:t>
                </a:r>
              </a:p>
              <a:p>
                <a:r>
                  <a:rPr lang="en-US" dirty="0"/>
                  <a:t>a 3-strand example: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presentation in terms of generators and relations: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4080" y="1185164"/>
                <a:ext cx="10180320" cy="5334906"/>
              </a:xfrm>
              <a:blipFill>
                <a:blip r:embed="rId2"/>
                <a:stretch>
                  <a:fillRect l="-539" t="-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A3F5C281-099D-466F-AAF4-3595366EA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1886" y="3385721"/>
            <a:ext cx="931069" cy="117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8">
            <a:extLst>
              <a:ext uri="{FF2B5EF4-FFF2-40B4-BE49-F238E27FC236}">
                <a16:creationId xmlns:a16="http://schemas.microsoft.com/office/drawing/2014/main" id="{1B47B6A1-DF6F-49AE-AA08-750C0DC116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000" y="3385721"/>
            <a:ext cx="931069" cy="117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5943EA14-2D28-493D-AEDE-CE65315317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082" y="3363035"/>
            <a:ext cx="983837" cy="1247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81CF337-694A-4316-AA84-2374822CF6B4}"/>
              </a:ext>
            </a:extLst>
          </p:cNvPr>
          <p:cNvSpPr txBox="1"/>
          <p:nvPr/>
        </p:nvSpPr>
        <p:spPr>
          <a:xfrm>
            <a:off x="7022329" y="3756138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167C6EE-67E4-4D7E-B97D-8B69EA01D791}"/>
                  </a:ext>
                </a:extLst>
              </p:cNvPr>
              <p:cNvSpPr txBox="1"/>
              <p:nvPr/>
            </p:nvSpPr>
            <p:spPr>
              <a:xfrm>
                <a:off x="2134192" y="3744247"/>
                <a:ext cx="6674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167C6EE-67E4-4D7E-B97D-8B69EA01D7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4192" y="3744247"/>
                <a:ext cx="667426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1F68B20-6323-415A-99C0-9CA7F0B09791}"/>
                  </a:ext>
                </a:extLst>
              </p:cNvPr>
              <p:cNvSpPr txBox="1"/>
              <p:nvPr/>
            </p:nvSpPr>
            <p:spPr>
              <a:xfrm>
                <a:off x="4888174" y="3790413"/>
                <a:ext cx="10270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1F68B20-6323-415A-99C0-9CA7F0B097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8174" y="3790413"/>
                <a:ext cx="102707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3980D3F-EBCE-4F96-AC50-0D04C1C35CFB}"/>
                  </a:ext>
                </a:extLst>
              </p:cNvPr>
              <p:cNvSpPr txBox="1"/>
              <p:nvPr/>
            </p:nvSpPr>
            <p:spPr>
              <a:xfrm>
                <a:off x="8512514" y="3756138"/>
                <a:ext cx="816506" cy="3944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3980D3F-EBCE-4F96-AC50-0D04C1C35C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2514" y="3756138"/>
                <a:ext cx="816506" cy="39440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7DB20183-F1DD-46D7-93A0-FAFEEDE99452}"/>
              </a:ext>
            </a:extLst>
          </p:cNvPr>
          <p:cNvGrpSpPr/>
          <p:nvPr/>
        </p:nvGrpSpPr>
        <p:grpSpPr>
          <a:xfrm>
            <a:off x="1730965" y="5387940"/>
            <a:ext cx="10360376" cy="1258887"/>
            <a:chOff x="1730965" y="5387940"/>
            <a:chExt cx="10360376" cy="1258887"/>
          </a:xfrm>
        </p:grpSpPr>
        <p:pic>
          <p:nvPicPr>
            <p:cNvPr id="11" name="Picture 11">
              <a:extLst>
                <a:ext uri="{FF2B5EF4-FFF2-40B4-BE49-F238E27FC236}">
                  <a16:creationId xmlns:a16="http://schemas.microsoft.com/office/drawing/2014/main" id="{6E6FF575-92F0-424A-8A88-60760B39482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5918" y="5387940"/>
              <a:ext cx="2174875" cy="1033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17" descr="$i~~~i+1$">
              <a:extLst>
                <a:ext uri="{FF2B5EF4-FFF2-40B4-BE49-F238E27FC236}">
                  <a16:creationId xmlns:a16="http://schemas.microsoft.com/office/drawing/2014/main" id="{40D892EE-FC02-4437-BCED-84F1C7B807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6518" y="6494427"/>
              <a:ext cx="657225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F32620FC-54F0-48BA-859D-53673D3B15F9}"/>
                    </a:ext>
                  </a:extLst>
                </p:cNvPr>
                <p:cNvSpPr txBox="1"/>
                <p:nvPr/>
              </p:nvSpPr>
              <p:spPr>
                <a:xfrm>
                  <a:off x="1730965" y="5672836"/>
                  <a:ext cx="80021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:= 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F32620FC-54F0-48BA-859D-53673D3B15F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30965" y="5672836"/>
                  <a:ext cx="800219" cy="369332"/>
                </a:xfrm>
                <a:prstGeom prst="rect">
                  <a:avLst/>
                </a:prstGeom>
                <a:blipFill>
                  <a:blip r:embed="rId11"/>
                  <a:stretch>
                    <a:fillRect b="-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21A0B1E6-89F3-4617-AAC3-DB192E023829}"/>
                    </a:ext>
                  </a:extLst>
                </p:cNvPr>
                <p:cNvSpPr txBox="1"/>
                <p:nvPr/>
              </p:nvSpPr>
              <p:spPr>
                <a:xfrm>
                  <a:off x="6343650" y="5387940"/>
                  <a:ext cx="500624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</m:oMath>
                  </a14:m>
                  <a:r>
                    <a:rPr lang="en-US" dirty="0"/>
                    <a:t> 		(Yang-Baxter relation)</a:t>
                  </a:r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21A0B1E6-89F3-4617-AAC3-DB192E02382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43650" y="5387940"/>
                  <a:ext cx="5006242" cy="369332"/>
                </a:xfrm>
                <a:prstGeom prst="rect">
                  <a:avLst/>
                </a:prstGeom>
                <a:blipFill>
                  <a:blip r:embed="rId12"/>
                  <a:stretch>
                    <a:fillRect t="-10000" r="-122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34EC2880-D785-4902-AAE2-A02197B09AF0}"/>
                    </a:ext>
                  </a:extLst>
                </p:cNvPr>
                <p:cNvSpPr txBox="1"/>
                <p:nvPr/>
              </p:nvSpPr>
              <p:spPr>
                <a:xfrm>
                  <a:off x="6341818" y="5791099"/>
                  <a:ext cx="5289590" cy="3916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a14:m>
                  <a:r>
                    <a:rPr lang="en-US" dirty="0"/>
                    <a:t>  for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&gt;1</m:t>
                      </m:r>
                    </m:oMath>
                  </a14:m>
                  <a:r>
                    <a:rPr lang="en-US" dirty="0"/>
                    <a:t> 	(distant twists commute)</a:t>
                  </a:r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34EC2880-D785-4902-AAE2-A02197B09AF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41818" y="5791099"/>
                  <a:ext cx="5289590" cy="391646"/>
                </a:xfrm>
                <a:prstGeom prst="rect">
                  <a:avLst/>
                </a:prstGeom>
                <a:blipFill>
                  <a:blip r:embed="rId13"/>
                  <a:stretch>
                    <a:fillRect t="-9375" r="-230" b="-1875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B7EC5C8D-FBD3-482F-991F-8C1B5DB78E33}"/>
                    </a:ext>
                  </a:extLst>
                </p:cNvPr>
                <p:cNvSpPr txBox="1"/>
                <p:nvPr/>
              </p:nvSpPr>
              <p:spPr>
                <a:xfrm>
                  <a:off x="6341818" y="6169561"/>
                  <a:ext cx="5749523" cy="38433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a14:m>
                  <a:r>
                    <a:rPr lang="en-US" dirty="0">
                      <a:solidFill>
                        <a:srgbClr val="FF0000"/>
                      </a:solidFill>
                    </a:rPr>
                    <a:t> 		(adding this would give symmetric group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a14:m>
                  <a:r>
                    <a:rPr lang="en-US" dirty="0">
                      <a:solidFill>
                        <a:srgbClr val="FF0000"/>
                      </a:solidFill>
                    </a:rPr>
                    <a:t>)</a:t>
                  </a:r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B7EC5C8D-FBD3-482F-991F-8C1B5DB78E3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41818" y="6169561"/>
                  <a:ext cx="5749523" cy="384336"/>
                </a:xfrm>
                <a:prstGeom prst="rect">
                  <a:avLst/>
                </a:prstGeom>
                <a:blipFill>
                  <a:blip r:embed="rId14"/>
                  <a:stretch>
                    <a:fillRect t="-4762" b="-2381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56299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253492"/>
            <a:ext cx="10180320" cy="559308"/>
          </a:xfrm>
        </p:spPr>
        <p:txBody>
          <a:bodyPr>
            <a:normAutofit fontScale="90000"/>
          </a:bodyPr>
          <a:lstStyle/>
          <a:p>
            <a:r>
              <a:rPr lang="en-US" dirty="0"/>
              <a:t>Braid group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94080" y="1185164"/>
                <a:ext cx="10180320" cy="533490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/>
                  <a:t>Braid group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(equivalent formulation):</a:t>
                </a:r>
              </a:p>
              <a:p>
                <a:r>
                  <a:rPr lang="en-US" dirty="0"/>
                  <a:t>it’s the abstract group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(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|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&gt;1)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a</a:t>
                </a:r>
                <a:r>
                  <a:rPr lang="en-US" b="1" dirty="0"/>
                  <a:t> braid word </a:t>
                </a:r>
                <a:r>
                  <a:rPr lang="en-US" dirty="0"/>
                  <a:t>is a string over the alphabet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±</m:t>
                            </m:r>
                          </m:sup>
                        </m:sSubSup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±</m:t>
                            </m:r>
                          </m:sup>
                        </m:sSubSup>
                        <m:r>
                          <a:rPr lang="en-US" i="1">
                            <a:latin typeface="Cambria Math" panose="02040503050406030204" pitchFamily="18" charset="0"/>
                          </a:rPr>
                          <m:t>,…, 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±</m:t>
                            </m:r>
                          </m:sup>
                        </m:sSub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two words are </a:t>
                </a:r>
                <a:r>
                  <a:rPr lang="en-US" b="1" dirty="0"/>
                  <a:t>equivalent </a:t>
                </a:r>
                <a:r>
                  <a:rPr lang="en-US" dirty="0"/>
                  <a:t>if they can be rewritten to the same word by applying the relations, i.e., if they represent the same group element.</a:t>
                </a:r>
              </a:p>
              <a:p>
                <a:endParaRPr lang="en-US" dirty="0"/>
              </a:p>
              <a:p>
                <a:r>
                  <a:rPr lang="en-US" dirty="0"/>
                  <a:t>for braid groups, there exist efficient algorithms for putting words into a </a:t>
                </a:r>
                <a:r>
                  <a:rPr lang="en-US" b="1" dirty="0"/>
                  <a:t>normal form…</a:t>
                </a:r>
              </a:p>
              <a:p>
                <a:endParaRPr lang="en-US" dirty="0"/>
              </a:p>
              <a:p>
                <a:r>
                  <a:rPr lang="en-US" dirty="0"/>
                  <a:t>… this is an algorithm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: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words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words</m:t>
                        </m:r>
                      </m:e>
                    </m:d>
                  </m:oMath>
                </a14:m>
                <a:r>
                  <a:rPr lang="en-US" dirty="0"/>
                  <a:t> such that, for any equivalent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4080" y="1185164"/>
                <a:ext cx="10180320" cy="5334906"/>
              </a:xfrm>
              <a:blipFill>
                <a:blip r:embed="rId2"/>
                <a:stretch>
                  <a:fillRect l="-539" t="-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Left Brace 16">
            <a:extLst>
              <a:ext uri="{FF2B5EF4-FFF2-40B4-BE49-F238E27FC236}">
                <a16:creationId xmlns:a16="http://schemas.microsoft.com/office/drawing/2014/main" id="{9E025985-5116-4D1F-92C6-1AD0707E19F9}"/>
              </a:ext>
            </a:extLst>
          </p:cNvPr>
          <p:cNvSpPr/>
          <p:nvPr/>
        </p:nvSpPr>
        <p:spPr>
          <a:xfrm rot="16200000">
            <a:off x="4017865" y="1406886"/>
            <a:ext cx="221257" cy="1360547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7A6385D-B7C7-463E-8C03-76CF787F507A}"/>
              </a:ext>
            </a:extLst>
          </p:cNvPr>
          <p:cNvSpPr txBox="1"/>
          <p:nvPr/>
        </p:nvSpPr>
        <p:spPr>
          <a:xfrm>
            <a:off x="3586517" y="2170292"/>
            <a:ext cx="10839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generators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0413719-B158-4BF4-908C-A6071F64C0A7}"/>
              </a:ext>
            </a:extLst>
          </p:cNvPr>
          <p:cNvSpPr txBox="1"/>
          <p:nvPr/>
        </p:nvSpPr>
        <p:spPr>
          <a:xfrm>
            <a:off x="7012078" y="2189603"/>
            <a:ext cx="9019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relations</a:t>
            </a:r>
          </a:p>
        </p:txBody>
      </p:sp>
      <p:sp>
        <p:nvSpPr>
          <p:cNvPr id="20" name="Left Brace 19">
            <a:extLst>
              <a:ext uri="{FF2B5EF4-FFF2-40B4-BE49-F238E27FC236}">
                <a16:creationId xmlns:a16="http://schemas.microsoft.com/office/drawing/2014/main" id="{B45F8FAC-7014-4D1E-970A-B45BC12FA4A6}"/>
              </a:ext>
            </a:extLst>
          </p:cNvPr>
          <p:cNvSpPr/>
          <p:nvPr/>
        </p:nvSpPr>
        <p:spPr>
          <a:xfrm rot="16200000">
            <a:off x="7348298" y="-369422"/>
            <a:ext cx="221257" cy="4905035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9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253492"/>
            <a:ext cx="10180320" cy="559308"/>
          </a:xfrm>
        </p:spPr>
        <p:txBody>
          <a:bodyPr>
            <a:normAutofit fontScale="90000"/>
          </a:bodyPr>
          <a:lstStyle/>
          <a:p>
            <a:r>
              <a:rPr lang="en-US" dirty="0"/>
              <a:t>Braid group crypto: key exchange?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94080" y="1185164"/>
                <a:ext cx="10180320" cy="533490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/>
                  <a:t>Conjugacy search problem (CSP):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Fix a group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(say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). Given words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, can you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 such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𝑐𝑏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?</a:t>
                </a:r>
              </a:p>
              <a:p>
                <a:pPr marL="0" indent="0">
                  <a:buNone/>
                </a:pPr>
                <a:r>
                  <a:rPr lang="en-US" dirty="0"/>
                  <a:t>Let’s suppose this is hard. Can we make crypto out of it? 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be a NF algorithm.</a:t>
                </a:r>
              </a:p>
              <a:p>
                <a:pPr marL="0" indent="0">
                  <a:buNone/>
                </a:pPr>
                <a:r>
                  <a:rPr lang="en-US" dirty="0"/>
                  <a:t>There’s been lots of ideas on how to do this. Here’s a Diffie-Hellman-like one: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be the subgroup generated by the “left half” of the generators: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/2−1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be the subgroup generated by the “right half” of the generators: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/2+1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dirty="0"/>
                  <a:t>;</a:t>
                </a:r>
              </a:p>
              <a:p>
                <a:r>
                  <a:rPr lang="en-US" dirty="0"/>
                  <a:t>Choose some braid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To exchange keys between Alice and Bob: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Alice chooses random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and outputs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𝑎𝑐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;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Bob chooses random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and outputs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;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The joint key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𝑎𝑏𝑐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𝑏𝑎𝑐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pPr marL="342900" indent="-342900">
                  <a:buFont typeface="+mj-lt"/>
                  <a:buAutoNum type="arabicPeriod"/>
                </a:pP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4080" y="1185164"/>
                <a:ext cx="10180320" cy="5334906"/>
              </a:xfrm>
              <a:blipFill>
                <a:blip r:embed="rId2"/>
                <a:stretch>
                  <a:fillRect l="-539" t="-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714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253492"/>
            <a:ext cx="10180320" cy="559308"/>
          </a:xfrm>
        </p:spPr>
        <p:txBody>
          <a:bodyPr>
            <a:normAutofit fontScale="90000"/>
          </a:bodyPr>
          <a:lstStyle/>
          <a:p>
            <a:r>
              <a:rPr lang="en-US" dirty="0"/>
              <a:t>Braid group crypto: authentication?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94080" y="1185164"/>
                <a:ext cx="10180320" cy="533490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/>
                  <a:t>Conjugacy search problem (CSP):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Fix a group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(say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). Given words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, can you 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 such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𝑐𝑏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?</a:t>
                </a:r>
              </a:p>
              <a:p>
                <a:pPr marL="0" indent="0">
                  <a:buNone/>
                </a:pPr>
                <a:r>
                  <a:rPr lang="en-US" dirty="0"/>
                  <a:t>Let’s suppose this is hard. Can we make crypto out of it? 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be a NF algorithm.</a:t>
                </a:r>
              </a:p>
              <a:p>
                <a:pPr marL="0" indent="0">
                  <a:buNone/>
                </a:pPr>
                <a:r>
                  <a:rPr lang="en-US" b="1" dirty="0"/>
                  <a:t>OR: </a:t>
                </a:r>
                <a:r>
                  <a:rPr lang="en-US" dirty="0"/>
                  <a:t>can we make a MAC like this? (vague)</a:t>
                </a:r>
              </a:p>
              <a:p>
                <a:pPr marL="571500" lvl="1" indent="-342900">
                  <a:buFont typeface="+mj-lt"/>
                  <a:buAutoNum type="arabicPeriod"/>
                </a:pPr>
                <a:r>
                  <a:rPr lang="en-US" dirty="0"/>
                  <a:t>A key is a “random” braid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(from some family);</a:t>
                </a:r>
              </a:p>
              <a:p>
                <a:pPr marL="571500" lvl="1" indent="-342900">
                  <a:buFont typeface="+mj-lt"/>
                  <a:buAutoNum type="arabicPeriod"/>
                </a:pPr>
                <a:r>
                  <a:rPr lang="en-US" dirty="0"/>
                  <a:t>We set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𝑀𝐴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𝑏𝑎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e>
                    </m:d>
                    <m:r>
                      <a:rPr lang="en-US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Several problems with this. One is that CSP is not so hard in practice (not fully poly-time yet, but good heuristics.) Running CSP solver 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𝑏𝑎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recovers key (up to an element of the centralizer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.)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WalnutDSA</a:t>
                </a:r>
                <a:r>
                  <a:rPr lang="en-US" dirty="0"/>
                  <a:t> is based on the above MAC idea, but uses additional (complicated) algebraic structure to: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Achieve public keys;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Avoid CSP solvers.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4080" y="1185164"/>
                <a:ext cx="10180320" cy="5334906"/>
              </a:xfrm>
              <a:blipFill>
                <a:blip r:embed="rId2"/>
                <a:stretch>
                  <a:fillRect l="-539" t="-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171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80" y="253492"/>
            <a:ext cx="10180320" cy="559308"/>
          </a:xfrm>
        </p:spPr>
        <p:txBody>
          <a:bodyPr>
            <a:normAutofit fontScale="90000"/>
          </a:bodyPr>
          <a:lstStyle/>
          <a:p>
            <a:r>
              <a:rPr lang="en-US" dirty="0"/>
              <a:t>Some homomorphisms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94080" y="1185164"/>
                <a:ext cx="10180320" cy="5334906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b="1" dirty="0"/>
                  <a:t>A simple map</a:t>
                </a:r>
                <a:r>
                  <a:rPr lang="en-US" dirty="0"/>
                  <a:t>. Define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by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. This maps braids to the permutation they induce on the “pegs.”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For example,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:</m:t>
                    </m:r>
                  </m:oMath>
                </a14:m>
                <a:r>
                  <a:rPr lang="en-US" dirty="0"/>
                  <a:t>             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↦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b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b="0" i="0" dirty="0">
                    <a:latin typeface="+mj-lt"/>
                  </a:rPr>
                  <a:t>     and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dirty="0"/>
                  <a:t>             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↦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123</m:t>
                        </m:r>
                      </m:e>
                    </m:d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b="1" dirty="0"/>
                  <a:t>Group representations. </a:t>
                </a:r>
                <a:r>
                  <a:rPr lang="en-US" dirty="0"/>
                  <a:t>Recall that a </a:t>
                </a:r>
                <a:r>
                  <a:rPr lang="en-US" b="1" dirty="0"/>
                  <a:t>group representation</a:t>
                </a:r>
                <a:r>
                  <a:rPr lang="en-US" dirty="0"/>
                  <a:t> is a homomorphism into a matrix group.</a:t>
                </a:r>
              </a:p>
              <a:p>
                <a:pPr marL="0" indent="0">
                  <a:buNone/>
                </a:pP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→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𝑔h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𝑀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Group operation </a:t>
                </a:r>
                <a:r>
                  <a:rPr lang="en-US" dirty="0">
                    <a:sym typeface="Wingdings" panose="05000000000000000000" pitchFamily="2" charset="2"/>
                  </a:rPr>
                  <a:t> matrix multiplication. Turns algebra into linear algebra, which we’re better at. </a:t>
                </a:r>
                <a:r>
                  <a:rPr lang="en-US" dirty="0"/>
                  <a:t>Typical examples: </a:t>
                </a:r>
              </a:p>
              <a:p>
                <a:r>
                  <a:rPr lang="en-US" dirty="0"/>
                  <a:t>cyclic group represented as 2D rotations;</a:t>
                </a:r>
              </a:p>
              <a:p>
                <a:r>
                  <a:rPr lang="en-US" dirty="0"/>
                  <a:t>dihedral group represented as 2D rotations + reflections;</a:t>
                </a:r>
              </a:p>
              <a:p>
                <a:r>
                  <a:rPr lang="en-US" dirty="0"/>
                  <a:t>symmetric group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represented as permutation matrices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;</a:t>
                </a:r>
              </a:p>
              <a:p>
                <a:r>
                  <a:rPr lang="en-US" dirty="0"/>
                  <a:t>unitary group represented as itself!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4080" y="1185164"/>
                <a:ext cx="10180320" cy="5334906"/>
              </a:xfrm>
              <a:blipFill>
                <a:blip r:embed="rId2"/>
                <a:stretch>
                  <a:fillRect l="-419" t="-342" r="-8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E83238AE-1FF8-4F91-A0E1-6B26F0005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881" y="1830136"/>
            <a:ext cx="559294" cy="708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1AA942EE-CEBD-47B7-B658-7DB208D295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397" y="1828801"/>
            <a:ext cx="559294" cy="709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207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7FEDF3E7A8F4A97A830D99D3B29C6" ma:contentTypeVersion="10" ma:contentTypeDescription="Create a new document." ma:contentTypeScope="" ma:versionID="f8274753927bec511d39ba766186a313">
  <xsd:schema xmlns:xsd="http://www.w3.org/2001/XMLSchema" xmlns:xs="http://www.w3.org/2001/XMLSchema" xmlns:p="http://schemas.microsoft.com/office/2006/metadata/properties" xmlns:ns2="ae68404e-1c87-4717-902c-d537b5f6e9ca" xmlns:ns3="bea53ec1-1315-4566-a6b5-3d273db44762" targetNamespace="http://schemas.microsoft.com/office/2006/metadata/properties" ma:root="true" ma:fieldsID="30317bed2e05a5647e706de8dffadf77" ns2:_="" ns3:_="">
    <xsd:import namespace="ae68404e-1c87-4717-902c-d537b5f6e9ca"/>
    <xsd:import namespace="bea53ec1-1315-4566-a6b5-3d273db44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8404e-1c87-4717-902c-d537b5f6e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e6a98a9-4721-402f-9b0e-578e6c4977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53ec1-1315-4566-a6b5-3d273db447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236dbd5-a568-4060-80e3-7b07cda60566}" ma:internalName="TaxCatchAll" ma:showField="CatchAllData" ma:web="bea53ec1-1315-4566-a6b5-3d273db44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a53ec1-1315-4566-a6b5-3d273db44762" xsi:nil="true"/>
    <lcf76f155ced4ddcb4097134ff3c332f xmlns="ae68404e-1c87-4717-902c-d537b5f6e9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575913C-8BCE-4348-B806-5A704E1E9219}"/>
</file>

<file path=customXml/itemProps2.xml><?xml version="1.0" encoding="utf-8"?>
<ds:datastoreItem xmlns:ds="http://schemas.openxmlformats.org/officeDocument/2006/customXml" ds:itemID="{7C8DA473-66B5-418F-BACA-1261184845AE}"/>
</file>

<file path=customXml/itemProps3.xml><?xml version="1.0" encoding="utf-8"?>
<ds:datastoreItem xmlns:ds="http://schemas.openxmlformats.org/officeDocument/2006/customXml" ds:itemID="{6CB9E9A1-A413-411E-93C6-8EC9A9A96EEA}"/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359</TotalTime>
  <Words>796</Words>
  <Application>Microsoft Office PowerPoint</Application>
  <PresentationFormat>Widescreen</PresentationFormat>
  <Paragraphs>224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Cambria Math</vt:lpstr>
      <vt:lpstr>Gill Sans MT</vt:lpstr>
      <vt:lpstr>Wingdings</vt:lpstr>
      <vt:lpstr>Parcel</vt:lpstr>
      <vt:lpstr>Walnut dsa (or: fun with braids and algebra…)</vt:lpstr>
      <vt:lpstr>Team</vt:lpstr>
      <vt:lpstr>overview</vt:lpstr>
      <vt:lpstr>math</vt:lpstr>
      <vt:lpstr>Braid group</vt:lpstr>
      <vt:lpstr>Braid group</vt:lpstr>
      <vt:lpstr>Braid group crypto: key exchange?</vt:lpstr>
      <vt:lpstr>Braid group crypto: authentication?</vt:lpstr>
      <vt:lpstr>Some homomorphisms</vt:lpstr>
      <vt:lpstr>Burau representation</vt:lpstr>
      <vt:lpstr>Colored Burau representation</vt:lpstr>
      <vt:lpstr>E-multiplication</vt:lpstr>
      <vt:lpstr>Walnut DSA: Setup</vt:lpstr>
      <vt:lpstr>Walnut DSA: Sign, ver</vt:lpstr>
      <vt:lpstr>attacks</vt:lpstr>
      <vt:lpstr>Theoretical security</vt:lpstr>
      <vt:lpstr>performance</vt:lpstr>
      <vt:lpstr>performance</vt:lpstr>
      <vt:lpstr>performance</vt:lpstr>
      <vt:lpstr>Advantages/disadvantages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Walnut dsa</dc:title>
  <dc:creator>Gorjan Alagic</dc:creator>
  <cp:lastModifiedBy>Gorjan</cp:lastModifiedBy>
  <cp:revision>97</cp:revision>
  <dcterms:created xsi:type="dcterms:W3CDTF">2018-03-22T22:55:53Z</dcterms:created>
  <dcterms:modified xsi:type="dcterms:W3CDTF">2018-03-23T13:54:58Z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0x010100DC87FEDF3E7A8F4A97A830D99D3B29C6</vt:lpwstr>
  </property>
</Properties>
</file>